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9" r:id="rId5"/>
    <p:sldId id="902" r:id="rId6"/>
    <p:sldId id="903" r:id="rId7"/>
    <p:sldId id="906" r:id="rId8"/>
    <p:sldId id="969" r:id="rId9"/>
    <p:sldId id="907" r:id="rId10"/>
    <p:sldId id="908" r:id="rId11"/>
    <p:sldId id="978" r:id="rId12"/>
    <p:sldId id="262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2" userDrawn="1">
          <p15:clr>
            <a:srgbClr val="A4A3A4"/>
          </p15:clr>
        </p15:guide>
        <p15:guide id="2" pos="497" userDrawn="1">
          <p15:clr>
            <a:srgbClr val="A4A3A4"/>
          </p15:clr>
        </p15:guide>
        <p15:guide id="3" pos="7182" userDrawn="1">
          <p15:clr>
            <a:srgbClr val="A4A3A4"/>
          </p15:clr>
        </p15:guide>
        <p15:guide id="4" pos="7680" userDrawn="1">
          <p15:clr>
            <a:srgbClr val="A4A3A4"/>
          </p15:clr>
        </p15:guide>
        <p15:guide id="5" orient="horz" pos="890" userDrawn="1">
          <p15:clr>
            <a:srgbClr val="A4A3A4"/>
          </p15:clr>
        </p15:guide>
        <p15:guide id="6" orient="horz" pos="1207" userDrawn="1">
          <p15:clr>
            <a:srgbClr val="A4A3A4"/>
          </p15:clr>
        </p15:guide>
        <p15:guide id="8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1" orient="horz" pos="3933" userDrawn="1">
          <p15:clr>
            <a:srgbClr val="A4A3A4"/>
          </p15:clr>
        </p15:guide>
        <p15:guide id="12" orient="horz" pos="1198">
          <p15:clr>
            <a:srgbClr val="A4A3A4"/>
          </p15:clr>
        </p15:guide>
        <p15:guide id="13" orient="horz" pos="4319">
          <p15:clr>
            <a:srgbClr val="A4A3A4"/>
          </p15:clr>
        </p15:guide>
        <p15:guide id="14" orient="horz" pos="3942">
          <p15:clr>
            <a:srgbClr val="A4A3A4"/>
          </p15:clr>
        </p15:guide>
        <p15:guide id="15" pos="71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305"/>
    <a:srgbClr val="EA9804"/>
    <a:srgbClr val="404040"/>
    <a:srgbClr val="ADADAD"/>
    <a:srgbClr val="F2F2F2"/>
    <a:srgbClr val="444444"/>
    <a:srgbClr val="3F5781"/>
    <a:srgbClr val="6481B3"/>
    <a:srgbClr val="CC9B97"/>
    <a:srgbClr val="609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0" autoAdjust="0"/>
    <p:restoredTop sz="99310" autoAdjust="0"/>
  </p:normalViewPr>
  <p:slideViewPr>
    <p:cSldViewPr snapToGrid="0" showGuides="1">
      <p:cViewPr varScale="1">
        <p:scale>
          <a:sx n="111" d="100"/>
          <a:sy n="111" d="100"/>
        </p:scale>
        <p:origin x="246" y="114"/>
      </p:cViewPr>
      <p:guideLst>
        <p:guide orient="horz" pos="692"/>
        <p:guide pos="497"/>
        <p:guide pos="7182"/>
        <p:guide pos="7680"/>
        <p:guide orient="horz" pos="890"/>
        <p:guide orient="horz" pos="1207"/>
        <p:guide/>
        <p:guide orient="horz"/>
        <p:guide orient="horz" pos="4320"/>
        <p:guide orient="horz" pos="3933"/>
        <p:guide orient="horz" pos="1198"/>
        <p:guide orient="horz" pos="4319"/>
        <p:guide orient="horz" pos="3942"/>
        <p:guide pos="7194"/>
      </p:guideLst>
    </p:cSldViewPr>
  </p:slideViewPr>
  <p:outlineViewPr>
    <p:cViewPr>
      <p:scale>
        <a:sx n="33" d="100"/>
        <a:sy n="33" d="100"/>
      </p:scale>
      <p:origin x="0" y="-58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1" d="100"/>
          <a:sy n="121" d="100"/>
        </p:scale>
        <p:origin x="4994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4A98C9A-57D0-49E9-8841-AA84F57DCB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DA67087-79FE-4D97-898D-E43E261EB2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6E032-50CE-49CC-B766-D5A605585533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8F1EB8-13A9-4BBB-8F13-A4D34B86E2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E52915-B4CA-4486-8C59-AF95717EB9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9174E-1AA3-43AD-B4C2-A84BEC0C9A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306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1F875-42F8-418C-B0DD-86DEB977E2D3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79AF2-6CB0-41D1-BC51-286B35A29C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01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79AF2-6CB0-41D1-BC51-286B35A29C1A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757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9AF2-6CB0-41D1-BC51-286B35A29C1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46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9AF2-6CB0-41D1-BC51-286B35A29C1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84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9AF2-6CB0-41D1-BC51-286B35A29C1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501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9AF2-6CB0-41D1-BC51-286B35A29C1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501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79AF2-6CB0-41D1-BC51-286B35A29C1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-1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753FB07-1848-49EC-AAC5-CCCEC99D10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34000" y="5995390"/>
            <a:ext cx="1771200" cy="540000"/>
          </a:xfrm>
        </p:spPr>
        <p:txBody>
          <a:bodyPr lIns="108000" tIns="10800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Optional: Insert </a:t>
            </a:r>
            <a:r>
              <a:rPr lang="de-DE" dirty="0" err="1"/>
              <a:t>product</a:t>
            </a:r>
            <a:r>
              <a:rPr lang="de-DE" dirty="0"/>
              <a:t> logo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0798" y="6228000"/>
            <a:ext cx="5354401" cy="327910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Date, person presenting, max. 1 line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3CD2C2E-F80F-4927-B998-41A498CEE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3200" cy="4536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0493C8C-54C9-43F7-9EB4-99BEC0CFA5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00" y="5986800"/>
            <a:ext cx="2700000" cy="542674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43A0483-A19C-4A2D-8FA5-339B8545FDBF}"/>
              </a:ext>
            </a:extLst>
          </p:cNvPr>
          <p:cNvCxnSpPr/>
          <p:nvPr userDrawn="1"/>
        </p:nvCxnSpPr>
        <p:spPr>
          <a:xfrm>
            <a:off x="810000" y="6048000"/>
            <a:ext cx="32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0ADD6227-666E-499A-834A-D6AF4CFCE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8350" b="11581"/>
          <a:stretch/>
        </p:blipFill>
        <p:spPr>
          <a:xfrm>
            <a:off x="-1" y="-1"/>
            <a:ext cx="5086041" cy="4536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4842000"/>
            <a:ext cx="7513200" cy="1098762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the title of the presentation, max. 2 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2515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2_Picture tex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361468"/>
            <a:ext cx="10609200" cy="738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Insert one sentence as the main message of the slide. End it with a full stop. Max. 2 lines - e.g. Market share rose by 20% between 2018 and 2019.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16000" y="6454800"/>
            <a:ext cx="8097871" cy="15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Wall Decoration – Poster Series | Marketing | July 2019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F0B3-CE2F-4E28-97E2-4BEF65844CD0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792000" y="1922400"/>
            <a:ext cx="5148000" cy="4321862"/>
          </a:xfrm>
        </p:spPr>
        <p:txBody>
          <a:bodyPr lIns="108000" tIns="108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6260400" y="1922400"/>
            <a:ext cx="5148000" cy="4320000"/>
          </a:xfrm>
        </p:spPr>
        <p:txBody>
          <a:bodyPr rIns="72000"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92163" y="1418400"/>
            <a:ext cx="10615612" cy="304699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Factual heading, max. 1 line - e.g. Market share: 2018 vs. 2019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EF9DCDD-9CAD-47F7-80F7-23AA10913319}"/>
              </a:ext>
            </a:extLst>
          </p:cNvPr>
          <p:cNvSpPr txBox="1"/>
          <p:nvPr userDrawn="1"/>
        </p:nvSpPr>
        <p:spPr>
          <a:xfrm>
            <a:off x="-1231163" y="3429000"/>
            <a:ext cx="10992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dirty="0" err="1"/>
              <a:t>Choose</a:t>
            </a:r>
            <a:r>
              <a:rPr lang="de-DE" sz="800" dirty="0"/>
              <a:t> </a:t>
            </a:r>
            <a:r>
              <a:rPr lang="de-DE" sz="800" dirty="0" err="1"/>
              <a:t>image</a:t>
            </a:r>
            <a:r>
              <a:rPr lang="de-DE" sz="800" dirty="0"/>
              <a:t/>
            </a:r>
            <a:br>
              <a:rPr lang="de-DE" sz="800" dirty="0"/>
            </a:br>
            <a:r>
              <a:rPr lang="de-DE" sz="800" dirty="0" err="1"/>
              <a:t>section</a:t>
            </a:r>
            <a:r>
              <a:rPr lang="de-DE" sz="800" dirty="0"/>
              <a:t> via</a:t>
            </a:r>
            <a:br>
              <a:rPr lang="de-DE" sz="800" dirty="0"/>
            </a:br>
            <a:r>
              <a:rPr lang="de-DE" sz="800" b="1" dirty="0"/>
              <a:t>Format</a:t>
            </a:r>
            <a:r>
              <a:rPr lang="de-DE" sz="800" dirty="0"/>
              <a:t>, </a:t>
            </a:r>
            <a:r>
              <a:rPr lang="de-DE" sz="800" b="1" dirty="0" err="1"/>
              <a:t>Crop</a:t>
            </a:r>
            <a:r>
              <a:rPr lang="de-DE" sz="800" dirty="0"/>
              <a:t/>
            </a:r>
            <a:br>
              <a:rPr lang="de-DE" sz="800" dirty="0"/>
            </a:br>
            <a:endParaRPr lang="de-DE" sz="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FB7A773-2C9B-481B-9907-C63D06875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0388" y="3909510"/>
            <a:ext cx="354879" cy="34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2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3_Picture tex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361468"/>
            <a:ext cx="10609200" cy="738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Insert one sentence as the main message of the slide. End it with a full stop. Max. 2 lines - e.g. Market share rose by 20% between 2018 and 2019.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16000" y="6454800"/>
            <a:ext cx="8097871" cy="15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Wall Decoration – Poster Series | Marketing | July 2019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F0B3-CE2F-4E28-97E2-4BEF65844CD0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792000" y="1922400"/>
            <a:ext cx="5148000" cy="2700000"/>
          </a:xfrm>
        </p:spPr>
        <p:txBody>
          <a:bodyPr lIns="108000" tIns="108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6"/>
          </p:nvPr>
        </p:nvSpPr>
        <p:spPr>
          <a:xfrm>
            <a:off x="6260400" y="1922400"/>
            <a:ext cx="5148000" cy="2700000"/>
          </a:xfrm>
        </p:spPr>
        <p:txBody>
          <a:bodyPr lIns="108000" tIns="108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9"/>
          </p:nvPr>
        </p:nvSpPr>
        <p:spPr>
          <a:xfrm>
            <a:off x="793750" y="4856400"/>
            <a:ext cx="5148000" cy="1386579"/>
          </a:xfrm>
        </p:spPr>
        <p:txBody>
          <a:bodyPr wrap="square" lIns="0" rIns="7200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20"/>
          </p:nvPr>
        </p:nvSpPr>
        <p:spPr>
          <a:xfrm>
            <a:off x="6260400" y="4856400"/>
            <a:ext cx="5148000" cy="1386579"/>
          </a:xfrm>
        </p:spPr>
        <p:txBody>
          <a:bodyPr wrap="square" lIns="0" rIns="7200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92163" y="1418400"/>
            <a:ext cx="10615612" cy="304699"/>
          </a:xfrm>
        </p:spPr>
        <p:txBody>
          <a:bodyPr/>
          <a:lstStyle>
            <a:lvl1pPr marL="0" indent="0">
              <a:buFontTx/>
              <a:buNone/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Factual heading, max. 1 line - e.g. Market share: 2018 vs. 2019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BC388C9-2A65-44B8-824E-E77E2ADC71F2}"/>
              </a:ext>
            </a:extLst>
          </p:cNvPr>
          <p:cNvSpPr txBox="1"/>
          <p:nvPr userDrawn="1"/>
        </p:nvSpPr>
        <p:spPr>
          <a:xfrm>
            <a:off x="12277724" y="1967247"/>
            <a:ext cx="10992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800" dirty="0" err="1"/>
              <a:t>Choose</a:t>
            </a:r>
            <a:r>
              <a:rPr lang="de-DE" sz="800" dirty="0"/>
              <a:t> </a:t>
            </a:r>
            <a:r>
              <a:rPr lang="de-DE" sz="800" dirty="0" err="1"/>
              <a:t>image</a:t>
            </a:r>
            <a:r>
              <a:rPr lang="de-DE" sz="800" dirty="0"/>
              <a:t/>
            </a:r>
            <a:br>
              <a:rPr lang="de-DE" sz="800" dirty="0"/>
            </a:br>
            <a:r>
              <a:rPr lang="de-DE" sz="800" dirty="0" err="1"/>
              <a:t>section</a:t>
            </a:r>
            <a:r>
              <a:rPr lang="de-DE" sz="800" dirty="0"/>
              <a:t> via</a:t>
            </a:r>
            <a:br>
              <a:rPr lang="de-DE" sz="800" dirty="0"/>
            </a:br>
            <a:r>
              <a:rPr lang="de-DE" sz="800" b="1" dirty="0"/>
              <a:t>Format</a:t>
            </a:r>
            <a:r>
              <a:rPr lang="de-DE" sz="800" dirty="0"/>
              <a:t>, </a:t>
            </a:r>
            <a:r>
              <a:rPr lang="de-DE" sz="800" b="1" dirty="0" err="1"/>
              <a:t>Crop</a:t>
            </a:r>
            <a:r>
              <a:rPr lang="de-DE" sz="800" dirty="0"/>
              <a:t/>
            </a:r>
            <a:br>
              <a:rPr lang="de-DE" sz="800" dirty="0"/>
            </a:br>
            <a:endParaRPr lang="de-DE" sz="8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567C384-02F8-4772-BBEC-0E0BAC1F62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77724" y="2388425"/>
            <a:ext cx="354879" cy="34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7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4_Pictur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E0A5207-69FB-4A53-8111-B686F4F3AE8D}"/>
              </a:ext>
            </a:extLst>
          </p:cNvPr>
          <p:cNvSpPr/>
          <p:nvPr userDrawn="1"/>
        </p:nvSpPr>
        <p:spPr>
          <a:xfrm>
            <a:off x="10949776" y="6311991"/>
            <a:ext cx="493381" cy="476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361468"/>
            <a:ext cx="5148000" cy="738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Insert one sentence as the main message. End it with a full stop. 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16000" y="6454800"/>
            <a:ext cx="4824000" cy="15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Wall Decoration – Poster Series | Marketing | July 2019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F0B3-CE2F-4E28-97E2-4BEF65844CD0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9"/>
          </p:nvPr>
        </p:nvSpPr>
        <p:spPr>
          <a:xfrm>
            <a:off x="793750" y="1917700"/>
            <a:ext cx="5148000" cy="4325279"/>
          </a:xfrm>
        </p:spPr>
        <p:txBody>
          <a:bodyPr wrap="square" lIns="0" rIns="72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92163" y="1418400"/>
            <a:ext cx="5147837" cy="304699"/>
          </a:xfrm>
        </p:spPr>
        <p:txBody>
          <a:bodyPr/>
          <a:lstStyle>
            <a:lvl1pPr marL="0" indent="0">
              <a:buFontTx/>
              <a:buNone/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Factual heading, max. 1 line</a:t>
            </a:r>
            <a:endParaRPr lang="de-DE" dirty="0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6"/>
          </p:nvPr>
        </p:nvSpPr>
        <p:spPr>
          <a:xfrm>
            <a:off x="6260400" y="0"/>
            <a:ext cx="5931600" cy="6858000"/>
          </a:xfrm>
        </p:spPr>
        <p:txBody>
          <a:bodyPr lIns="108000" tIns="108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FFC7BC-19D4-44DE-8A0A-C6C1335D3DB7}"/>
              </a:ext>
            </a:extLst>
          </p:cNvPr>
          <p:cNvSpPr txBox="1"/>
          <p:nvPr userDrawn="1"/>
        </p:nvSpPr>
        <p:spPr>
          <a:xfrm>
            <a:off x="12277724" y="1967247"/>
            <a:ext cx="10992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800" dirty="0" err="1"/>
              <a:t>Choose</a:t>
            </a:r>
            <a:r>
              <a:rPr lang="de-DE" sz="800" dirty="0"/>
              <a:t> </a:t>
            </a:r>
            <a:r>
              <a:rPr lang="de-DE" sz="800" dirty="0" err="1"/>
              <a:t>image</a:t>
            </a:r>
            <a:r>
              <a:rPr lang="de-DE" sz="800" dirty="0"/>
              <a:t/>
            </a:r>
            <a:br>
              <a:rPr lang="de-DE" sz="800" dirty="0"/>
            </a:br>
            <a:r>
              <a:rPr lang="de-DE" sz="800" dirty="0" err="1"/>
              <a:t>section</a:t>
            </a:r>
            <a:r>
              <a:rPr lang="de-DE" sz="800" dirty="0"/>
              <a:t> via</a:t>
            </a:r>
            <a:br>
              <a:rPr lang="de-DE" sz="800" dirty="0"/>
            </a:br>
            <a:r>
              <a:rPr lang="de-DE" sz="800" b="1" dirty="0"/>
              <a:t>Format</a:t>
            </a:r>
            <a:r>
              <a:rPr lang="de-DE" sz="800" dirty="0"/>
              <a:t>, </a:t>
            </a:r>
            <a:r>
              <a:rPr lang="de-DE" sz="800" b="1" dirty="0" err="1"/>
              <a:t>Crop</a:t>
            </a:r>
            <a:r>
              <a:rPr lang="de-DE" sz="800" dirty="0"/>
              <a:t/>
            </a:r>
            <a:br>
              <a:rPr lang="de-DE" sz="800" dirty="0"/>
            </a:br>
            <a:endParaRPr lang="de-DE" sz="8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4779B16-3B4B-417B-B12E-D1672486B0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77724" y="2388425"/>
            <a:ext cx="354879" cy="34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76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-5_Pictu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</p:spPr>
        <p:txBody>
          <a:bodyPr lIns="108000" tIns="108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1A1A3B-B8E0-4C99-AD44-1D5513F1D6D8}"/>
              </a:ext>
            </a:extLst>
          </p:cNvPr>
          <p:cNvSpPr txBox="1"/>
          <p:nvPr userDrawn="1"/>
        </p:nvSpPr>
        <p:spPr>
          <a:xfrm>
            <a:off x="12277724" y="1967247"/>
            <a:ext cx="10992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800" dirty="0" err="1"/>
              <a:t>Choose</a:t>
            </a:r>
            <a:r>
              <a:rPr lang="de-DE" sz="800" dirty="0"/>
              <a:t> </a:t>
            </a:r>
            <a:r>
              <a:rPr lang="de-DE" sz="800" dirty="0" err="1"/>
              <a:t>image</a:t>
            </a:r>
            <a:r>
              <a:rPr lang="de-DE" sz="800" dirty="0"/>
              <a:t/>
            </a:r>
            <a:br>
              <a:rPr lang="de-DE" sz="800" dirty="0"/>
            </a:br>
            <a:r>
              <a:rPr lang="de-DE" sz="800" dirty="0" err="1"/>
              <a:t>section</a:t>
            </a:r>
            <a:r>
              <a:rPr lang="de-DE" sz="800" dirty="0"/>
              <a:t> via</a:t>
            </a:r>
            <a:br>
              <a:rPr lang="de-DE" sz="800" dirty="0"/>
            </a:br>
            <a:r>
              <a:rPr lang="de-DE" sz="800" b="1" dirty="0"/>
              <a:t>Format</a:t>
            </a:r>
            <a:r>
              <a:rPr lang="de-DE" sz="800" dirty="0"/>
              <a:t>, </a:t>
            </a:r>
            <a:r>
              <a:rPr lang="de-DE" sz="800" b="1" dirty="0" err="1"/>
              <a:t>Crop</a:t>
            </a:r>
            <a:r>
              <a:rPr lang="de-DE" sz="800" dirty="0"/>
              <a:t/>
            </a:r>
            <a:br>
              <a:rPr lang="de-DE" sz="800" dirty="0"/>
            </a:br>
            <a:endParaRPr lang="de-DE" sz="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2FAE14-9BC9-41B9-913F-9CC65D799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77724" y="2388425"/>
            <a:ext cx="354879" cy="34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4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1_Graph tex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361468"/>
            <a:ext cx="10609200" cy="738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Insert one sentence as the main message of the slide. End it with a full stop. Max. 2 lines - e.g. Market share rose by 20% between 2018 and 2019.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16000" y="6454800"/>
            <a:ext cx="8097871" cy="15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Wall Decoration – Poster Series | Marketing | July 2019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F0B3-CE2F-4E28-97E2-4BEF65844CD0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6260400" y="1922400"/>
            <a:ext cx="5148000" cy="4321863"/>
          </a:xfrm>
        </p:spPr>
        <p:txBody>
          <a:bodyPr rIns="72000"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92000" y="1418400"/>
            <a:ext cx="10614025" cy="304699"/>
          </a:xfrm>
        </p:spPr>
        <p:txBody>
          <a:bodyPr/>
          <a:lstStyle>
            <a:lvl1pPr marL="0" indent="0">
              <a:buNone/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Factual heading, max. 1 line - e.g. Market share: 2018 vs. 2019</a:t>
            </a:r>
            <a:endParaRPr lang="de-DE" dirty="0"/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7"/>
          </p:nvPr>
        </p:nvSpPr>
        <p:spPr>
          <a:xfrm>
            <a:off x="792000" y="1922400"/>
            <a:ext cx="5148000" cy="4320000"/>
          </a:xfrm>
          <a:noFill/>
        </p:spPr>
        <p:txBody>
          <a:bodyPr lIns="108000" tIns="108000" rIns="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5460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2_Graph tex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361468"/>
            <a:ext cx="10609200" cy="738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Insert one sentence as the main message of the slide. End it with a full stop. Max. 2 lines - e.g. Market share rose by 20% between 2018 and 2019.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16000" y="6454800"/>
            <a:ext cx="8097871" cy="15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Wall Decoration – Poster Series | Marketing | July 2019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F0B3-CE2F-4E28-97E2-4BEF65844CD0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8816400" y="1922400"/>
            <a:ext cx="2592000" cy="4321863"/>
          </a:xfrm>
        </p:spPr>
        <p:txBody>
          <a:bodyPr rIns="72000"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92000" y="1418400"/>
            <a:ext cx="10614025" cy="304699"/>
          </a:xfrm>
        </p:spPr>
        <p:txBody>
          <a:bodyPr/>
          <a:lstStyle>
            <a:lvl1pPr marL="0" indent="0">
              <a:buNone/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Factual heading, max. 1 line - e.g. Market share: 2018 vs. 2019</a:t>
            </a:r>
            <a:endParaRPr lang="de-DE" dirty="0"/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7"/>
          </p:nvPr>
        </p:nvSpPr>
        <p:spPr>
          <a:xfrm>
            <a:off x="792000" y="1922400"/>
            <a:ext cx="7704000" cy="4320000"/>
          </a:xfrm>
          <a:noFill/>
        </p:spPr>
        <p:txBody>
          <a:bodyPr lIns="108000" tIns="108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662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3_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361468"/>
            <a:ext cx="10609200" cy="738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Insert one sentence as the main message of the slide. End it with a full stop. Max. 2 lines - e.g. Market share rose by 20% between 2018 and 2019.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16000" y="6454800"/>
            <a:ext cx="8097871" cy="15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Wall Decoration – Poster Series | Marketing | July 2019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F0B3-CE2F-4E28-97E2-4BEF65844CD0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92000" y="1418400"/>
            <a:ext cx="10614025" cy="304699"/>
          </a:xfrm>
        </p:spPr>
        <p:txBody>
          <a:bodyPr/>
          <a:lstStyle>
            <a:lvl1pPr marL="0" indent="0">
              <a:buNone/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Factual heading, max. 1 line - e.g. Market share: 2018 vs. 2019</a:t>
            </a:r>
            <a:endParaRPr lang="de-DE" dirty="0"/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7"/>
          </p:nvPr>
        </p:nvSpPr>
        <p:spPr>
          <a:xfrm>
            <a:off x="791999" y="1922400"/>
            <a:ext cx="10616400" cy="4320000"/>
          </a:xfrm>
        </p:spPr>
        <p:txBody>
          <a:bodyPr lIns="108000" tIns="108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6231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-1_Key messag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1400" y="2459505"/>
            <a:ext cx="10609200" cy="1938992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key message or question, </a:t>
            </a:r>
            <a:br>
              <a:rPr lang="en-US" dirty="0"/>
            </a:br>
            <a:r>
              <a:rPr lang="en-US" dirty="0"/>
              <a:t>max. 3 lines</a:t>
            </a:r>
            <a:endParaRPr lang="de-DE" dirty="0"/>
          </a:p>
        </p:txBody>
      </p:sp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FB0FA530-F974-46ED-B0EC-1B112766DF52}"/>
              </a:ext>
            </a:extLst>
          </p:cNvPr>
          <p:cNvSpPr/>
          <p:nvPr userDrawn="1"/>
        </p:nvSpPr>
        <p:spPr>
          <a:xfrm>
            <a:off x="5218597" y="364210"/>
            <a:ext cx="8568000" cy="8568000"/>
          </a:xfrm>
          <a:prstGeom prst="rect">
            <a:avLst/>
          </a:prstGeom>
          <a:blipFill dpi="0" rotWithShape="1">
            <a:blip r:embed="rId2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C95BE08-4DA3-4AA9-A3BE-C85E2E34E0C2}"/>
              </a:ext>
            </a:extLst>
          </p:cNvPr>
          <p:cNvGrpSpPr/>
          <p:nvPr userDrawn="1"/>
        </p:nvGrpSpPr>
        <p:grpSpPr>
          <a:xfrm>
            <a:off x="5934000" y="1731290"/>
            <a:ext cx="324000" cy="3395421"/>
            <a:chOff x="5934000" y="1349941"/>
            <a:chExt cx="324000" cy="3395421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F09D29E7-7FDE-4022-A404-CA694CB312E8}"/>
                </a:ext>
              </a:extLst>
            </p:cNvPr>
            <p:cNvCxnSpPr/>
            <p:nvPr userDrawn="1"/>
          </p:nvCxnSpPr>
          <p:spPr>
            <a:xfrm>
              <a:off x="5934000" y="1349941"/>
              <a:ext cx="32400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D962E949-EF31-4ACB-8570-90BDC622B0B1}"/>
                </a:ext>
              </a:extLst>
            </p:cNvPr>
            <p:cNvCxnSpPr/>
            <p:nvPr userDrawn="1"/>
          </p:nvCxnSpPr>
          <p:spPr>
            <a:xfrm>
              <a:off x="5934000" y="4745362"/>
              <a:ext cx="32400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057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-2_Quote gre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B485D21-25BF-4D04-8450-6CB1878A4C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30" b="23818"/>
          <a:stretch/>
        </p:blipFill>
        <p:spPr>
          <a:xfrm>
            <a:off x="5244823" y="385531"/>
            <a:ext cx="6947177" cy="64724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1400" y="2459505"/>
            <a:ext cx="10609200" cy="1938992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quotation, max. 3 lines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603E453-147B-4770-8996-85520F2EDB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69945"/>
          <a:stretch/>
        </p:blipFill>
        <p:spPr>
          <a:xfrm>
            <a:off x="9682565" y="4644870"/>
            <a:ext cx="716673" cy="64633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2AA11B1-F3EC-4337-A7EC-727F487EA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69945"/>
          <a:stretch/>
        </p:blipFill>
        <p:spPr>
          <a:xfrm rot="10800000">
            <a:off x="1795220" y="1409920"/>
            <a:ext cx="716673" cy="646331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F637E56-4962-4BDB-95CD-83E8B5EC5B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750" y="4874323"/>
            <a:ext cx="8740668" cy="187424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Optional: Add the source of the quotation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6507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-3_Quote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9F994CD-D847-4119-9B54-3565194DDA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30" b="23818"/>
          <a:stretch/>
        </p:blipFill>
        <p:spPr>
          <a:xfrm>
            <a:off x="5244823" y="385531"/>
            <a:ext cx="6947177" cy="64724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1400" y="2459505"/>
            <a:ext cx="10609200" cy="1938992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quotation, max. 3 lines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D75D3-C1EC-4C72-A4C8-EF2E1776B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69945"/>
          <a:stretch/>
        </p:blipFill>
        <p:spPr>
          <a:xfrm>
            <a:off x="9682565" y="4644870"/>
            <a:ext cx="716673" cy="64633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399CA84-638E-46A9-A6C3-CA36A7150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69945"/>
          <a:stretch/>
        </p:blipFill>
        <p:spPr>
          <a:xfrm rot="10800000">
            <a:off x="1795220" y="1409920"/>
            <a:ext cx="716673" cy="646331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8E4A891-585E-418B-8FA2-FA02CEB4DD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750" y="4874323"/>
            <a:ext cx="8740668" cy="187424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Optional: Add the source of the quotation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715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-2_Title pictur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3200" cy="4536000"/>
          </a:xfrm>
        </p:spPr>
        <p:txBody>
          <a:bodyPr lIns="180000" tIns="180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icon to insert the image, then right-click and choose Send to Back so that the tower is visible.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0800" y="6228000"/>
            <a:ext cx="5354400" cy="327910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Date, person presenting, max. 1 line</a:t>
            </a:r>
            <a:endParaRPr lang="de-DE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43A0483-A19C-4A2D-8FA5-339B8545FDBF}"/>
              </a:ext>
            </a:extLst>
          </p:cNvPr>
          <p:cNvCxnSpPr/>
          <p:nvPr userDrawn="1"/>
        </p:nvCxnSpPr>
        <p:spPr>
          <a:xfrm>
            <a:off x="810000" y="6048000"/>
            <a:ext cx="32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3A3E0277-2AC4-418F-839D-7C38F05BC3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34000" y="5995390"/>
            <a:ext cx="1771200" cy="540000"/>
          </a:xfrm>
        </p:spPr>
        <p:txBody>
          <a:bodyPr lIns="108000" tIns="10800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Optional: Insert </a:t>
            </a:r>
            <a:r>
              <a:rPr lang="de-DE" dirty="0" err="1"/>
              <a:t>product</a:t>
            </a:r>
            <a:r>
              <a:rPr lang="de-DE" dirty="0"/>
              <a:t> logo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10C1ED2-C918-4E3B-9BC6-DE2D29405054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-1" y="0"/>
            <a:ext cx="5090409" cy="4536000"/>
          </a:xfrm>
          <a:blipFill>
            <a:blip r:embed="rId2"/>
            <a:stretch>
              <a:fillRect l="-11032" t="-10002" b="-14601"/>
            </a:stretch>
          </a:blipFill>
        </p:spPr>
        <p:txBody>
          <a:bodyPr/>
          <a:lstStyle>
            <a:lvl1pPr marL="0" indent="0">
              <a:buNone/>
              <a:defRPr sz="800"/>
            </a:lvl1pPr>
            <a:lvl2pPr marL="357187" indent="0">
              <a:buNone/>
              <a:defRPr sz="800"/>
            </a:lvl2pPr>
            <a:lvl3pPr marL="719137" indent="0">
              <a:buNone/>
              <a:defRPr sz="800"/>
            </a:lvl3pPr>
            <a:lvl4pPr marL="1076325" indent="0">
              <a:buNone/>
              <a:defRPr sz="800"/>
            </a:lvl4pPr>
            <a:lvl5pPr marL="1435100" indent="0">
              <a:buNone/>
              <a:defRPr sz="800"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4842000"/>
            <a:ext cx="7513200" cy="1098762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the title of the presentation, max. 2 lines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3127113-1102-49BC-AE61-F53A8B04D041}"/>
              </a:ext>
            </a:extLst>
          </p:cNvPr>
          <p:cNvSpPr txBox="1"/>
          <p:nvPr userDrawn="1"/>
        </p:nvSpPr>
        <p:spPr>
          <a:xfrm>
            <a:off x="12277724" y="1967247"/>
            <a:ext cx="10992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800" dirty="0" err="1"/>
              <a:t>Choose</a:t>
            </a:r>
            <a:r>
              <a:rPr lang="de-DE" sz="800" dirty="0"/>
              <a:t> </a:t>
            </a:r>
            <a:r>
              <a:rPr lang="de-DE" sz="800" dirty="0" err="1"/>
              <a:t>image</a:t>
            </a:r>
            <a:r>
              <a:rPr lang="de-DE" sz="800" dirty="0"/>
              <a:t/>
            </a:r>
            <a:br>
              <a:rPr lang="de-DE" sz="800" dirty="0"/>
            </a:br>
            <a:r>
              <a:rPr lang="de-DE" sz="800" dirty="0" err="1"/>
              <a:t>section</a:t>
            </a:r>
            <a:r>
              <a:rPr lang="de-DE" sz="800" dirty="0"/>
              <a:t> via</a:t>
            </a:r>
            <a:br>
              <a:rPr lang="de-DE" sz="800" dirty="0"/>
            </a:br>
            <a:r>
              <a:rPr lang="de-DE" sz="800" b="1" dirty="0"/>
              <a:t>Format</a:t>
            </a:r>
            <a:r>
              <a:rPr lang="de-DE" sz="800" dirty="0"/>
              <a:t>, </a:t>
            </a:r>
            <a:r>
              <a:rPr lang="de-DE" sz="800" b="1" dirty="0" err="1"/>
              <a:t>Crop</a:t>
            </a:r>
            <a:r>
              <a:rPr lang="de-DE" sz="800" dirty="0"/>
              <a:t/>
            </a:r>
            <a:br>
              <a:rPr lang="de-DE" sz="800" dirty="0"/>
            </a:br>
            <a:endParaRPr lang="de-DE" sz="8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16E465B-DC74-4E29-8467-07314CCFD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77724" y="2388425"/>
            <a:ext cx="354879" cy="34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2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7-1_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E554C9B-AE67-481A-9124-B62FCB50D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30" b="23818"/>
          <a:stretch/>
        </p:blipFill>
        <p:spPr>
          <a:xfrm>
            <a:off x="5244823" y="385531"/>
            <a:ext cx="6947177" cy="64724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2323439"/>
            <a:ext cx="7200000" cy="1938992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chapter heading, </a:t>
            </a:r>
            <a:br>
              <a:rPr lang="en-US" dirty="0"/>
            </a:br>
            <a:r>
              <a:rPr lang="en-US" dirty="0"/>
              <a:t>ideally 1 line, max. 3 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05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7-2_Chapt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04D7957-8F74-4887-BF55-5EFD1F79F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30" b="23818"/>
          <a:stretch/>
        </p:blipFill>
        <p:spPr>
          <a:xfrm>
            <a:off x="5244823" y="385531"/>
            <a:ext cx="6947177" cy="6472469"/>
          </a:xfrm>
          <a:prstGeom prst="rect">
            <a:avLst/>
          </a:prstGeom>
        </p:spPr>
      </p:pic>
      <p:cxnSp>
        <p:nvCxnSpPr>
          <p:cNvPr id="12" name="Gerader Verbinder 11"/>
          <p:cNvCxnSpPr/>
          <p:nvPr userDrawn="1"/>
        </p:nvCxnSpPr>
        <p:spPr>
          <a:xfrm>
            <a:off x="792000" y="1224000"/>
            <a:ext cx="32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F7F17E4E-2EAC-4052-86E5-B54179009C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1418400"/>
            <a:ext cx="7200000" cy="4824000"/>
          </a:xfrm>
        </p:spPr>
        <p:txBody>
          <a:bodyPr>
            <a:noAutofit/>
          </a:bodyPr>
          <a:lstStyle>
            <a:lvl1pPr marL="360363" indent="-360363">
              <a:lnSpc>
                <a:spcPct val="100000"/>
              </a:lnSpc>
              <a:spcAft>
                <a:spcPts val="400"/>
              </a:spcAft>
              <a:buClr>
                <a:schemeClr val="tx2"/>
              </a:buClr>
              <a:buFont typeface="+mj-lt"/>
              <a:buAutoNum type="arabicPeriod"/>
              <a:defRPr sz="2100">
                <a:solidFill>
                  <a:srgbClr val="404040"/>
                </a:solidFill>
              </a:defRPr>
            </a:lvl1pPr>
            <a:lvl2pPr marL="360363" indent="0">
              <a:lnSpc>
                <a:spcPct val="120000"/>
              </a:lnSpc>
              <a:spcAft>
                <a:spcPts val="800"/>
              </a:spcAft>
              <a:buFontTx/>
              <a:buNone/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</a:lstStyle>
          <a:p>
            <a:pPr lvl="0"/>
            <a:r>
              <a:rPr lang="en-US" dirty="0"/>
              <a:t>Copy content from the agenda (duplicate the agenda slide, right-click to change the slide layout to "07-2_Chapter agenda") and change the font </a:t>
            </a:r>
            <a:r>
              <a:rPr lang="en-US" dirty="0" err="1"/>
              <a:t>colour</a:t>
            </a:r>
            <a:r>
              <a:rPr lang="en-US" dirty="0"/>
              <a:t> to white to highlight the current agenda item.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C09AE3-E42C-403C-84CB-20AE9AFC9769}"/>
              </a:ext>
            </a:extLst>
          </p:cNvPr>
          <p:cNvSpPr txBox="1"/>
          <p:nvPr userDrawn="1"/>
        </p:nvSpPr>
        <p:spPr>
          <a:xfrm>
            <a:off x="792000" y="729332"/>
            <a:ext cx="1062791" cy="3693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r>
              <a:rPr lang="de-DE" sz="2400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7A7992A-0D39-4CFD-906B-628CF9CDCC7D}"/>
              </a:ext>
            </a:extLst>
          </p:cNvPr>
          <p:cNvSpPr txBox="1"/>
          <p:nvPr userDrawn="1"/>
        </p:nvSpPr>
        <p:spPr>
          <a:xfrm>
            <a:off x="-1360075" y="1411288"/>
            <a:ext cx="122913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/>
              <a:t>Format text using </a:t>
            </a:r>
            <a:br>
              <a:rPr lang="en-US" sz="800" dirty="0"/>
            </a:br>
            <a:r>
              <a:rPr lang="en-US" sz="800" dirty="0"/>
              <a:t>the list level </a:t>
            </a:r>
            <a:br>
              <a:rPr lang="en-US" sz="800" dirty="0"/>
            </a:br>
            <a:r>
              <a:rPr lang="en-US" sz="800" dirty="0"/>
              <a:t>(</a:t>
            </a:r>
            <a:r>
              <a:rPr lang="en-US" sz="800" b="1" dirty="0"/>
              <a:t>Home, paragraph box</a:t>
            </a:r>
            <a:r>
              <a:rPr lang="en-US" sz="800" dirty="0"/>
              <a:t>) </a:t>
            </a:r>
          </a:p>
          <a:p>
            <a:pPr algn="r"/>
            <a:endParaRPr lang="en-US" sz="800" dirty="0"/>
          </a:p>
          <a:p>
            <a:pPr algn="r"/>
            <a:endParaRPr lang="en-US" sz="800" dirty="0"/>
          </a:p>
          <a:p>
            <a:pPr algn="r"/>
            <a:endParaRPr lang="en-US" sz="800" dirty="0"/>
          </a:p>
          <a:p>
            <a:pPr algn="r"/>
            <a:endParaRPr lang="en-US" sz="800" dirty="0"/>
          </a:p>
          <a:p>
            <a:pPr algn="r"/>
            <a:r>
              <a:rPr lang="en-US" sz="800" dirty="0"/>
              <a:t>or using the </a:t>
            </a:r>
            <a:r>
              <a:rPr lang="en-US" sz="800" b="1" dirty="0"/>
              <a:t>tab key.</a:t>
            </a:r>
            <a:r>
              <a:rPr lang="de-DE" sz="800" b="1" dirty="0"/>
              <a:t/>
            </a:r>
            <a:br>
              <a:rPr lang="de-DE" sz="800" b="1" dirty="0"/>
            </a:br>
            <a:r>
              <a:rPr lang="de-DE" sz="800" b="1" dirty="0"/>
              <a:t/>
            </a:r>
            <a:br>
              <a:rPr lang="de-DE" sz="800" b="1" dirty="0"/>
            </a:br>
            <a:endParaRPr lang="de-DE" sz="800" b="1" dirty="0"/>
          </a:p>
          <a:p>
            <a:pPr algn="r"/>
            <a:endParaRPr lang="de-DE" sz="800" dirty="0"/>
          </a:p>
          <a:p>
            <a:pPr algn="r"/>
            <a:endParaRPr lang="de-DE" sz="8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09ED890-4A74-488C-B4AE-E7D862ECCE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-435500" y="2428166"/>
            <a:ext cx="304564" cy="23504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42DA8BA-C0FE-43F0-AD5D-50D9C150AE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363" y="1843390"/>
            <a:ext cx="533427" cy="3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90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8-1_E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43BA6-4299-40CE-B214-7745884E96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576000"/>
            <a:ext cx="7020000" cy="1163395"/>
          </a:xfrm>
        </p:spPr>
        <p:txBody>
          <a:bodyPr anchor="t" anchorCtr="0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concluding remark such as Thank you. Max. 2 lines.</a:t>
            </a:r>
            <a:endParaRPr lang="de-DE" dirty="0"/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4465E3AE-9C8B-499D-A176-931145788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5673069"/>
            <a:ext cx="7200000" cy="85921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  <a:lvl4pPr>
              <a:lnSpc>
                <a:spcPct val="120000"/>
              </a:lnSpc>
              <a:spcAft>
                <a:spcPts val="0"/>
              </a:spcAft>
              <a:defRPr/>
            </a:lvl4pPr>
            <a:lvl5pPr>
              <a:lnSpc>
                <a:spcPct val="12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Optional: Add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2985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8-2_End pictur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3200" cy="5364000"/>
          </a:xfrm>
        </p:spPr>
        <p:txBody>
          <a:bodyPr lIns="180000" tIns="18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on icon to insert the image, then right-click and choose Send to Back.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5D082A9-FF86-45FB-88BC-30B45D2DF3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00" y="5986800"/>
            <a:ext cx="2700000" cy="542674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3F742D-670A-4CF6-8C5E-CF503E955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5673069"/>
            <a:ext cx="7200000" cy="85921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  <a:lvl4pPr>
              <a:lnSpc>
                <a:spcPct val="120000"/>
              </a:lnSpc>
              <a:spcAft>
                <a:spcPts val="0"/>
              </a:spcAft>
              <a:defRPr/>
            </a:lvl4pPr>
            <a:lvl5pPr>
              <a:lnSpc>
                <a:spcPct val="12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Optional: Add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details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E647A77-A6C3-4230-8459-9B8CD2209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576000"/>
            <a:ext cx="7020000" cy="1163395"/>
          </a:xfrm>
        </p:spPr>
        <p:txBody>
          <a:bodyPr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concluding remark such as Thank you. Max. 2 lines.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5390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-3_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32000" y="1411288"/>
            <a:ext cx="5569200" cy="17450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the title </a:t>
            </a:r>
            <a:br>
              <a:rPr lang="en-US" dirty="0"/>
            </a:br>
            <a:r>
              <a:rPr lang="en-US" dirty="0"/>
              <a:t>of the presentation, </a:t>
            </a:r>
            <a:br>
              <a:rPr lang="en-US" dirty="0"/>
            </a:br>
            <a:r>
              <a:rPr lang="en-US" dirty="0"/>
              <a:t>max. 3 lines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32000" y="3456855"/>
            <a:ext cx="5569200" cy="323165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Date, person presenting, max. 1 line</a:t>
            </a:r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F05FC4D-4081-4B6E-9BDD-932483DF096B}"/>
              </a:ext>
            </a:extLst>
          </p:cNvPr>
          <p:cNvCxnSpPr/>
          <p:nvPr userDrawn="1"/>
        </p:nvCxnSpPr>
        <p:spPr>
          <a:xfrm>
            <a:off x="5850000" y="3276000"/>
            <a:ext cx="32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4275F64F-4563-4B7D-A2F2-5CD72A11AD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34000" y="5995390"/>
            <a:ext cx="1771200" cy="540000"/>
          </a:xfrm>
        </p:spPr>
        <p:txBody>
          <a:bodyPr lIns="108000" tIns="10800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Optional: Insert </a:t>
            </a:r>
            <a:r>
              <a:rPr lang="de-DE" dirty="0" err="1"/>
              <a:t>product</a:t>
            </a:r>
            <a:r>
              <a:rPr lang="de-DE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58554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hidden="1">
            <a:extLst>
              <a:ext uri="{FF2B5EF4-FFF2-40B4-BE49-F238E27FC236}">
                <a16:creationId xmlns:a16="http://schemas.microsoft.com/office/drawing/2014/main" id="{EEB66C2E-8430-4286-8846-52E11205F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34" b="23813"/>
          <a:stretch/>
        </p:blipFill>
        <p:spPr>
          <a:xfrm>
            <a:off x="5245200" y="385200"/>
            <a:ext cx="6946800" cy="6472798"/>
          </a:xfrm>
          <a:prstGeom prst="rect">
            <a:avLst/>
          </a:prstGeom>
        </p:spPr>
      </p:pic>
      <p:pic>
        <p:nvPicPr>
          <p:cNvPr id="4" name="Grafik 3" hidden="1">
            <a:extLst>
              <a:ext uri="{FF2B5EF4-FFF2-40B4-BE49-F238E27FC236}">
                <a16:creationId xmlns:a16="http://schemas.microsoft.com/office/drawing/2014/main" id="{D8B2E753-2B50-406E-B514-59D6C24E1D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6" b="23999"/>
          <a:stretch/>
        </p:blipFill>
        <p:spPr>
          <a:xfrm>
            <a:off x="5226004" y="378257"/>
            <a:ext cx="6965996" cy="6479743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619FFB8-E5FE-4F9E-99E9-B77C89366D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1418400"/>
            <a:ext cx="7200000" cy="4824000"/>
          </a:xfrm>
        </p:spPr>
        <p:txBody>
          <a:bodyPr>
            <a:noAutofit/>
          </a:bodyPr>
          <a:lstStyle>
            <a:lvl1pPr marL="360363" indent="-360363">
              <a:lnSpc>
                <a:spcPct val="100000"/>
              </a:lnSpc>
              <a:spcAft>
                <a:spcPts val="400"/>
              </a:spcAft>
              <a:buClr>
                <a:schemeClr val="tx2"/>
              </a:buClr>
              <a:buFont typeface="+mj-lt"/>
              <a:buAutoNum type="arabicPeriod"/>
              <a:defRPr sz="2100">
                <a:solidFill>
                  <a:schemeClr val="tx1"/>
                </a:solidFill>
              </a:defRPr>
            </a:lvl1pPr>
            <a:lvl2pPr marL="360363" indent="0">
              <a:lnSpc>
                <a:spcPct val="120000"/>
              </a:lnSpc>
              <a:spcAft>
                <a:spcPts val="800"/>
              </a:spcAft>
              <a:buFontTx/>
              <a:buNone/>
              <a:defRPr>
                <a:solidFill>
                  <a:schemeClr val="tx1"/>
                </a:solidFill>
              </a:defRPr>
            </a:lvl2pPr>
            <a:lvl3pPr marL="898525" indent="-179388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Add agenda items and optionally add content.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792000" y="1224000"/>
            <a:ext cx="32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EC3C8A62-DDBD-4054-BFE9-533685A37460}"/>
              </a:ext>
            </a:extLst>
          </p:cNvPr>
          <p:cNvSpPr txBox="1"/>
          <p:nvPr userDrawn="1"/>
        </p:nvSpPr>
        <p:spPr>
          <a:xfrm>
            <a:off x="792000" y="729332"/>
            <a:ext cx="1062791" cy="3693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r>
              <a:rPr lang="de-DE" sz="2400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D701817-FD71-4FF4-825A-060981E5EE33}"/>
              </a:ext>
            </a:extLst>
          </p:cNvPr>
          <p:cNvSpPr txBox="1"/>
          <p:nvPr userDrawn="1"/>
        </p:nvSpPr>
        <p:spPr>
          <a:xfrm>
            <a:off x="-1360075" y="1411288"/>
            <a:ext cx="122913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/>
              <a:t>Format text using </a:t>
            </a:r>
            <a:br>
              <a:rPr lang="en-US" sz="800" dirty="0"/>
            </a:br>
            <a:r>
              <a:rPr lang="en-US" sz="800" dirty="0"/>
              <a:t>the list level </a:t>
            </a:r>
            <a:br>
              <a:rPr lang="en-US" sz="800" dirty="0"/>
            </a:br>
            <a:r>
              <a:rPr lang="en-US" sz="800" dirty="0"/>
              <a:t>(</a:t>
            </a:r>
            <a:r>
              <a:rPr lang="en-US" sz="800" b="1" dirty="0"/>
              <a:t>Home, paragraph box</a:t>
            </a:r>
            <a:r>
              <a:rPr lang="en-US" sz="800" dirty="0"/>
              <a:t>) </a:t>
            </a:r>
          </a:p>
          <a:p>
            <a:pPr algn="r"/>
            <a:endParaRPr lang="en-US" sz="800" dirty="0"/>
          </a:p>
          <a:p>
            <a:pPr algn="r"/>
            <a:endParaRPr lang="en-US" sz="800" dirty="0"/>
          </a:p>
          <a:p>
            <a:pPr algn="r"/>
            <a:endParaRPr lang="en-US" sz="800" dirty="0"/>
          </a:p>
          <a:p>
            <a:pPr algn="r"/>
            <a:endParaRPr lang="en-US" sz="800" dirty="0"/>
          </a:p>
          <a:p>
            <a:pPr algn="r"/>
            <a:r>
              <a:rPr lang="en-US" sz="800" dirty="0"/>
              <a:t>or using the </a:t>
            </a:r>
            <a:r>
              <a:rPr lang="en-US" sz="800" b="1" dirty="0"/>
              <a:t>tab key.</a:t>
            </a:r>
            <a:r>
              <a:rPr lang="de-DE" sz="800" b="1" dirty="0"/>
              <a:t/>
            </a:r>
            <a:br>
              <a:rPr lang="de-DE" sz="800" b="1" dirty="0"/>
            </a:br>
            <a:r>
              <a:rPr lang="de-DE" sz="800" b="1" dirty="0"/>
              <a:t/>
            </a:r>
            <a:br>
              <a:rPr lang="de-DE" sz="800" b="1" dirty="0"/>
            </a:br>
            <a:endParaRPr lang="de-DE" sz="800" b="1" dirty="0"/>
          </a:p>
          <a:p>
            <a:pPr algn="r"/>
            <a:endParaRPr lang="de-DE" sz="800" dirty="0"/>
          </a:p>
          <a:p>
            <a:pPr algn="r"/>
            <a:endParaRPr lang="de-DE" sz="8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444D8AB-4A72-41BB-9DF1-3E5B6494F5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-435500" y="2428166"/>
            <a:ext cx="304564" cy="2350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B37D780-AB45-46C4-A467-B383E1BCA6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363" y="1843390"/>
            <a:ext cx="533427" cy="3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8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360000"/>
            <a:ext cx="10609200" cy="738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Insert one sentence as the main message of the slide. End it with a full stop. Max. 2 lines - e.g. Market share rose by 20% between 2018 and 2019.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16000" y="6454800"/>
            <a:ext cx="8097871" cy="15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Wall Decoration – Poster Series | Marketing | July 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F0B3-CE2F-4E28-97E2-4BEF65844CD0}" type="slidenum">
              <a:rPr lang="de-DE" smtClean="0"/>
              <a:pPr/>
              <a:t>‹#›</a:t>
            </a:fld>
            <a:r>
              <a:rPr lang="de-DE"/>
              <a:t>  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92163" y="1418400"/>
            <a:ext cx="10615612" cy="304699"/>
          </a:xfrm>
        </p:spPr>
        <p:txBody>
          <a:bodyPr/>
          <a:lstStyle>
            <a:lvl1pPr marL="0" indent="0">
              <a:buFontTx/>
              <a:buNone/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Factual heading, max. 1 line - e.g. Market share: 2018 vs. 2019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61868F8-6222-4EE6-AEE9-462F5F3E72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749" y="1926492"/>
            <a:ext cx="10607451" cy="432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36974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2_Tex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361468"/>
            <a:ext cx="10609200" cy="738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Insert one sentence as the main message of the slide. End it with a full stop. Max. 2 lines - e.g. Market share rose by 20% between 2018 and 2019.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16000" y="6454800"/>
            <a:ext cx="8097871" cy="15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Wall Decoration – Poster Series | Marketing | July 2019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F0B3-CE2F-4E28-97E2-4BEF65844CD0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792000" y="1922400"/>
            <a:ext cx="5148000" cy="432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6174942" y="1922400"/>
            <a:ext cx="5148000" cy="432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92163" y="1418400"/>
            <a:ext cx="10615612" cy="304699"/>
          </a:xfrm>
        </p:spPr>
        <p:txBody>
          <a:bodyPr/>
          <a:lstStyle>
            <a:lvl1pPr marL="0" indent="0">
              <a:buFontTx/>
              <a:buNone/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Factual heading, max. 1 line - e.g. Market share: 2018 vs.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15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3_Text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361468"/>
            <a:ext cx="10609200" cy="738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Insert one sentence as the main message of the slide. End it with a full stop. Max. 2 lines - e.g. Market share rose by 20% between 2018 and 2019.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16000" y="6454800"/>
            <a:ext cx="8097871" cy="15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Wall Decoration – Poster Series | Marketing | July 2019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F0B3-CE2F-4E28-97E2-4BEF65844CD0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792162" y="1922400"/>
            <a:ext cx="291600" cy="2052000"/>
          </a:xfrm>
          <a:solidFill>
            <a:schemeClr val="tx1"/>
          </a:solidFill>
        </p:spPr>
        <p:txBody>
          <a:bodyPr vert="vert270" lIns="72000" tIns="36000" rIns="72000" bIns="36000"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1119600" y="1922400"/>
            <a:ext cx="4838398" cy="2052000"/>
          </a:xfrm>
          <a:noFill/>
          <a:ln w="6350">
            <a:solidFill>
              <a:schemeClr val="tx1"/>
            </a:solidFill>
          </a:ln>
        </p:spPr>
        <p:txBody>
          <a:bodyPr lIns="108000" tIns="108000" rIns="108000" bIns="10800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92163" y="1418400"/>
            <a:ext cx="10615612" cy="304699"/>
          </a:xfrm>
        </p:spPr>
        <p:txBody>
          <a:bodyPr/>
          <a:lstStyle>
            <a:lvl1pPr marL="0" indent="0">
              <a:buFontTx/>
              <a:buNone/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Factual heading, max. 1 line - e.g. Market share: 2018 vs. 2019</a:t>
            </a:r>
            <a:endParaRPr lang="de-DE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A9D4D995-CC97-4D1F-879A-74CA0CF985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2000" y="4192263"/>
            <a:ext cx="291600" cy="2052000"/>
          </a:xfrm>
          <a:solidFill>
            <a:schemeClr val="tx1"/>
          </a:solidFill>
        </p:spPr>
        <p:txBody>
          <a:bodyPr vert="vert270" lIns="72000" tIns="36000" rIns="72000" bIns="36000"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64D94D8D-1E47-4909-BEA5-7563008002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19600" y="4192263"/>
            <a:ext cx="4838398" cy="2052000"/>
          </a:xfrm>
          <a:noFill/>
          <a:ln w="6350">
            <a:solidFill>
              <a:schemeClr val="tx1"/>
            </a:solidFill>
          </a:ln>
        </p:spPr>
        <p:txBody>
          <a:bodyPr lIns="108000" tIns="108000" rIns="108000" bIns="10800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E3086D3C-D02D-4BA9-9FE0-8BC19C0F13C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34002" y="1922400"/>
            <a:ext cx="291600" cy="2052000"/>
          </a:xfrm>
          <a:solidFill>
            <a:schemeClr val="tx1"/>
          </a:solidFill>
        </p:spPr>
        <p:txBody>
          <a:bodyPr vert="vert270" lIns="72000" tIns="36000" rIns="72000" bIns="36000"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93A971F8-0E23-49B7-8C13-7E7603F1508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61440" y="1922400"/>
            <a:ext cx="4838398" cy="2052000"/>
          </a:xfrm>
          <a:noFill/>
          <a:ln w="6350">
            <a:solidFill>
              <a:schemeClr val="tx1"/>
            </a:solidFill>
          </a:ln>
        </p:spPr>
        <p:txBody>
          <a:bodyPr lIns="108000" tIns="108000" rIns="108000" bIns="10800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12E18E0B-C3D7-45A4-9087-BD74C22F2C8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33840" y="4192263"/>
            <a:ext cx="291600" cy="2052000"/>
          </a:xfrm>
          <a:solidFill>
            <a:schemeClr val="tx1"/>
          </a:solidFill>
        </p:spPr>
        <p:txBody>
          <a:bodyPr vert="vert270" lIns="72000" tIns="36000" rIns="72000" bIns="36000"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DE711D66-3446-48C0-9BE1-6FFC5BE3D7C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61440" y="4192263"/>
            <a:ext cx="4838398" cy="2052000"/>
          </a:xfrm>
          <a:noFill/>
          <a:ln w="6350">
            <a:solidFill>
              <a:schemeClr val="tx1"/>
            </a:solidFill>
          </a:ln>
        </p:spPr>
        <p:txBody>
          <a:bodyPr lIns="108000" tIns="108000" rIns="108000" bIns="10800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468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4_Input out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361468"/>
            <a:ext cx="10609200" cy="738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Insert one sentence as the main message of the slide. End it with a full stop. Max. 2 lines - e.g. Market share rose by 20% between 2018 and 2019.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16000" y="6454800"/>
            <a:ext cx="8097871" cy="15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Wall Decoration – Poster Series | Marketing | July 2019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F0B3-CE2F-4E28-97E2-4BEF65844CD0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793749" y="1922400"/>
            <a:ext cx="4680000" cy="291289"/>
          </a:xfrm>
          <a:solidFill>
            <a:schemeClr val="tx1"/>
          </a:solidFill>
          <a:ln>
            <a:noFill/>
          </a:ln>
        </p:spPr>
        <p:txBody>
          <a:bodyPr wrap="square" lIns="72000" tIns="36000" rIns="72000" bIns="3600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6727775" y="1922400"/>
            <a:ext cx="4680000" cy="291289"/>
          </a:xfrm>
          <a:solidFill>
            <a:schemeClr val="tx1"/>
          </a:solidFill>
          <a:ln>
            <a:noFill/>
          </a:ln>
        </p:spPr>
        <p:txBody>
          <a:bodyPr wrap="square" lIns="72000" tIns="36000" rIns="72000" bIns="3600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92163" y="1418400"/>
            <a:ext cx="10615612" cy="304699"/>
          </a:xfrm>
        </p:spPr>
        <p:txBody>
          <a:bodyPr/>
          <a:lstStyle>
            <a:lvl1pPr marL="0" indent="0">
              <a:buFontTx/>
              <a:buNone/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Factual heading, max. 1 line - e.g. Market share: 2018 vs. 2019</a:t>
            </a:r>
            <a:endParaRPr lang="de-DE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8B2F9C3F-42F5-45BF-B4B0-999E0AC598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999" y="2246400"/>
            <a:ext cx="4680000" cy="3996000"/>
          </a:xfrm>
          <a:noFill/>
          <a:ln w="6350">
            <a:solidFill>
              <a:schemeClr val="tx1"/>
            </a:solidFill>
          </a:ln>
        </p:spPr>
        <p:txBody>
          <a:bodyPr lIns="108000" tIns="108000" rIns="108000" bIns="108000"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5094815E-7686-4CCA-A9C7-BAE06F9F71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7775" y="2246400"/>
            <a:ext cx="4680000" cy="3996000"/>
          </a:xfrm>
          <a:noFill/>
          <a:ln w="6350">
            <a:solidFill>
              <a:schemeClr val="tx1"/>
            </a:solidFill>
          </a:ln>
        </p:spPr>
        <p:txBody>
          <a:bodyPr lIns="108000" tIns="108000" rIns="108000" bIns="108000"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21A67EDF-CC4C-4130-B8AC-35BA490A7B4C}"/>
              </a:ext>
            </a:extLst>
          </p:cNvPr>
          <p:cNvSpPr/>
          <p:nvPr userDrawn="1"/>
        </p:nvSpPr>
        <p:spPr>
          <a:xfrm rot="5400000">
            <a:off x="4129967" y="3787819"/>
            <a:ext cx="3997238" cy="914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7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1_Text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2000" y="361468"/>
            <a:ext cx="10609200" cy="738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Insert one sentence as the main message of the slide. End it with a full stop. Max. 2 lines - e.g. Market share rose by 20% between 2018 and 2019.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16000" y="6454800"/>
            <a:ext cx="8097871" cy="15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Wall Decoration – Poster Series | Marketing | July 2019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F0B3-CE2F-4E28-97E2-4BEF65844CD0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6260400" y="1922400"/>
            <a:ext cx="5148000" cy="4321863"/>
          </a:xfrm>
        </p:spPr>
        <p:txBody>
          <a:bodyPr lIns="108000" tIns="108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792000" y="1922400"/>
            <a:ext cx="5148000" cy="4321863"/>
          </a:xfrm>
        </p:spPr>
        <p:txBody>
          <a:bodyPr rIns="72000"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92163" y="1418400"/>
            <a:ext cx="10615612" cy="304699"/>
          </a:xfrm>
        </p:spPr>
        <p:txBody>
          <a:bodyPr/>
          <a:lstStyle>
            <a:lvl1pPr marL="0" indent="0">
              <a:buFontTx/>
              <a:buNone/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Factual heading, max. 1 line - e.g. Market share: 2018 vs. 2019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38DD5D6-2EA8-4F14-878F-BAE5BD5B7CF0}"/>
              </a:ext>
            </a:extLst>
          </p:cNvPr>
          <p:cNvSpPr txBox="1"/>
          <p:nvPr userDrawn="1"/>
        </p:nvSpPr>
        <p:spPr>
          <a:xfrm>
            <a:off x="12277724" y="1967247"/>
            <a:ext cx="10992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800" dirty="0" err="1"/>
              <a:t>Choose</a:t>
            </a:r>
            <a:r>
              <a:rPr lang="de-DE" sz="800" dirty="0"/>
              <a:t> </a:t>
            </a:r>
            <a:r>
              <a:rPr lang="de-DE" sz="800" dirty="0" err="1"/>
              <a:t>image</a:t>
            </a:r>
            <a:r>
              <a:rPr lang="de-DE" sz="800" dirty="0"/>
              <a:t/>
            </a:r>
            <a:br>
              <a:rPr lang="de-DE" sz="800" dirty="0"/>
            </a:br>
            <a:r>
              <a:rPr lang="de-DE" sz="800" dirty="0" err="1"/>
              <a:t>section</a:t>
            </a:r>
            <a:r>
              <a:rPr lang="de-DE" sz="800" dirty="0"/>
              <a:t> via</a:t>
            </a:r>
            <a:br>
              <a:rPr lang="de-DE" sz="800" dirty="0"/>
            </a:br>
            <a:r>
              <a:rPr lang="de-DE" sz="800" b="1" dirty="0"/>
              <a:t>Format</a:t>
            </a:r>
            <a:r>
              <a:rPr lang="de-DE" sz="800" dirty="0"/>
              <a:t>, </a:t>
            </a:r>
            <a:r>
              <a:rPr lang="de-DE" sz="800" b="1" dirty="0" err="1"/>
              <a:t>Crop</a:t>
            </a:r>
            <a:r>
              <a:rPr lang="de-DE" sz="800" dirty="0"/>
              <a:t/>
            </a:r>
            <a:br>
              <a:rPr lang="de-DE" sz="800" dirty="0"/>
            </a:br>
            <a:endParaRPr lang="de-DE" sz="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F09219-7AFB-46EB-9E85-AE1C88BFF2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77724" y="2388425"/>
            <a:ext cx="354879" cy="34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4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92000" y="361468"/>
            <a:ext cx="10609200" cy="7386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2000" y="1922399"/>
            <a:ext cx="106092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2000" y="6454800"/>
            <a:ext cx="79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42FF0B3-CE2F-4E28-97E2-4BEF65844CD0}" type="slidenum">
              <a:rPr lang="de-DE" smtClean="0"/>
              <a:pPr/>
              <a:t>‹#›</a:t>
            </a:fld>
            <a:r>
              <a:rPr lang="de-DE"/>
              <a:t>  </a:t>
            </a:r>
            <a:endParaRPr lang="de-DE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792000" y="1224000"/>
            <a:ext cx="32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93750" y="6948334"/>
            <a:ext cx="66543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dirty="0"/>
              <a:t>To change the slide number, footer and date, go to </a:t>
            </a:r>
            <a:r>
              <a:rPr lang="en-US" sz="800" b="1" dirty="0"/>
              <a:t>Insert, Header &amp; Footer. </a:t>
            </a:r>
            <a:r>
              <a:rPr lang="en-US" sz="800" dirty="0"/>
              <a:t>Not on the master slide please! </a:t>
            </a:r>
            <a:br>
              <a:rPr lang="en-US" sz="800" dirty="0"/>
            </a:br>
            <a:r>
              <a:rPr lang="en-US" sz="800" dirty="0"/>
              <a:t>Create a vertical line | using </a:t>
            </a:r>
            <a:r>
              <a:rPr lang="en-US" sz="800" b="1" dirty="0"/>
              <a:t>Alt Gr</a:t>
            </a:r>
            <a:r>
              <a:rPr lang="en-US" sz="800" dirty="0"/>
              <a:t> plus </a:t>
            </a:r>
            <a:r>
              <a:rPr lang="en-US" sz="800" b="1" dirty="0"/>
              <a:t>&lt;&gt;.</a:t>
            </a:r>
            <a:endParaRPr lang="de-DE" sz="800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6EC2D9F-E92E-40EB-B565-32A86DCA7273}"/>
              </a:ext>
            </a:extLst>
          </p:cNvPr>
          <p:cNvSpPr txBox="1"/>
          <p:nvPr/>
        </p:nvSpPr>
        <p:spPr>
          <a:xfrm>
            <a:off x="-1340864" y="1967247"/>
            <a:ext cx="122913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/>
              <a:t>Format text using </a:t>
            </a:r>
            <a:br>
              <a:rPr lang="en-US" sz="800" dirty="0"/>
            </a:br>
            <a:r>
              <a:rPr lang="en-US" sz="800" dirty="0"/>
              <a:t>the list level </a:t>
            </a:r>
            <a:br>
              <a:rPr lang="en-US" sz="800" dirty="0"/>
            </a:br>
            <a:r>
              <a:rPr lang="en-US" sz="800" dirty="0"/>
              <a:t>(</a:t>
            </a:r>
            <a:r>
              <a:rPr lang="en-US" sz="800" b="1" dirty="0"/>
              <a:t>Home, paragraph box</a:t>
            </a:r>
            <a:r>
              <a:rPr lang="en-US" sz="800" dirty="0"/>
              <a:t>) </a:t>
            </a:r>
          </a:p>
          <a:p>
            <a:pPr algn="r"/>
            <a:endParaRPr lang="en-US" sz="800" dirty="0"/>
          </a:p>
          <a:p>
            <a:pPr algn="r"/>
            <a:endParaRPr lang="en-US" sz="800" dirty="0"/>
          </a:p>
          <a:p>
            <a:pPr algn="r"/>
            <a:endParaRPr lang="en-US" sz="800" dirty="0"/>
          </a:p>
          <a:p>
            <a:pPr algn="r"/>
            <a:endParaRPr lang="en-US" sz="800" dirty="0"/>
          </a:p>
          <a:p>
            <a:pPr algn="r"/>
            <a:r>
              <a:rPr lang="en-US" sz="800" dirty="0"/>
              <a:t>or using the </a:t>
            </a:r>
            <a:r>
              <a:rPr lang="en-US" sz="800" b="1" dirty="0"/>
              <a:t>tab key.</a:t>
            </a:r>
            <a:r>
              <a:rPr lang="de-DE" sz="800" b="1" dirty="0"/>
              <a:t/>
            </a:r>
            <a:br>
              <a:rPr lang="de-DE" sz="800" b="1" dirty="0"/>
            </a:br>
            <a:r>
              <a:rPr lang="de-DE" sz="800" b="1" dirty="0"/>
              <a:t/>
            </a:r>
            <a:br>
              <a:rPr lang="de-DE" sz="800" b="1" dirty="0"/>
            </a:br>
            <a:endParaRPr lang="de-DE" sz="800" b="1" dirty="0"/>
          </a:p>
          <a:p>
            <a:pPr algn="r"/>
            <a:endParaRPr lang="de-DE" sz="800" dirty="0"/>
          </a:p>
          <a:p>
            <a:pPr algn="r"/>
            <a:endParaRPr lang="de-DE" sz="8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A7FD736-D68A-4952-9E60-AFAC6C1F2810}"/>
              </a:ext>
            </a:extLst>
          </p:cNvPr>
          <p:cNvPicPr>
            <a:picLocks noChangeAspect="1"/>
          </p:cNvPicPr>
          <p:nvPr/>
        </p:nvPicPr>
        <p:blipFill>
          <a:blip r:embed="rId25">
            <a:biLevel thresh="50000"/>
          </a:blip>
          <a:stretch>
            <a:fillRect/>
          </a:stretch>
        </p:blipFill>
        <p:spPr>
          <a:xfrm>
            <a:off x="-416289" y="2984125"/>
            <a:ext cx="304564" cy="2350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C01DD51-3C13-4E77-B209-10F259E176B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152" y="2399349"/>
            <a:ext cx="533427" cy="3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3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0" r:id="rId3"/>
    <p:sldLayoutId id="2147483671" r:id="rId4"/>
    <p:sldLayoutId id="2147483690" r:id="rId5"/>
    <p:sldLayoutId id="2147483652" r:id="rId6"/>
    <p:sldLayoutId id="2147483693" r:id="rId7"/>
    <p:sldLayoutId id="2147483665" r:id="rId8"/>
    <p:sldLayoutId id="2147483656" r:id="rId9"/>
    <p:sldLayoutId id="2147483658" r:id="rId10"/>
    <p:sldLayoutId id="2147483659" r:id="rId11"/>
    <p:sldLayoutId id="2147483691" r:id="rId12"/>
    <p:sldLayoutId id="2147483662" r:id="rId13"/>
    <p:sldLayoutId id="2147483684" r:id="rId14"/>
    <p:sldLayoutId id="2147483692" r:id="rId15"/>
    <p:sldLayoutId id="2147483685" r:id="rId16"/>
    <p:sldLayoutId id="2147483676" r:id="rId17"/>
    <p:sldLayoutId id="2147483674" r:id="rId18"/>
    <p:sldLayoutId id="2147483675" r:id="rId19"/>
    <p:sldLayoutId id="2147483672" r:id="rId20"/>
    <p:sldLayoutId id="2147483687" r:id="rId21"/>
    <p:sldLayoutId id="2147483688" r:id="rId22"/>
    <p:sldLayoutId id="214748368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400" kern="1200" dirty="0" smtClea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496" userDrawn="1">
          <p15:clr>
            <a:srgbClr val="F26B43"/>
          </p15:clr>
        </p15:guide>
        <p15:guide id="3" pos="7184" userDrawn="1">
          <p15:clr>
            <a:srgbClr val="F26B43"/>
          </p15:clr>
        </p15:guide>
        <p15:guide id="4" orient="horz" pos="890" userDrawn="1">
          <p15:clr>
            <a:srgbClr val="F26B43"/>
          </p15:clr>
        </p15:guide>
        <p15:guide id="6" orient="horz" pos="1207" userDrawn="1">
          <p15:clr>
            <a:srgbClr val="F26B43"/>
          </p15:clr>
        </p15:guide>
        <p15:guide id="8" orient="horz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userDrawn="1">
          <p15:clr>
            <a:srgbClr val="F26B43"/>
          </p15:clr>
        </p15:guide>
        <p15:guide id="11" pos="7680" userDrawn="1">
          <p15:clr>
            <a:srgbClr val="F26B43"/>
          </p15:clr>
        </p15:guide>
        <p15:guide id="12" orient="horz" pos="692" userDrawn="1">
          <p15:clr>
            <a:srgbClr val="F26B43"/>
          </p15:clr>
        </p15:guide>
        <p15:guide id="13" orient="horz" pos="3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wmf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11" Type="http://schemas.openxmlformats.org/officeDocument/2006/relationships/image" Target="../media/image13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40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Tovar\Desktop\Komprimiert\GettyImages-528717937_20160314_Wall Decoration.jp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2" b="43396"/>
          <a:stretch/>
        </p:blipFill>
        <p:spPr bwMode="auto">
          <a:xfrm>
            <a:off x="0" y="0"/>
            <a:ext cx="12193588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4800" y="3938697"/>
            <a:ext cx="9266400" cy="492443"/>
          </a:xfrm>
        </p:spPr>
        <p:txBody>
          <a:bodyPr/>
          <a:lstStyle/>
          <a:p>
            <a:pPr lvl="0" defTabSz="946074">
              <a:lnSpc>
                <a:spcPct val="100000"/>
              </a:lnSpc>
              <a:spcBef>
                <a:spcPts val="0"/>
              </a:spcBef>
            </a:pPr>
            <a:r>
              <a:rPr lang="de-DE" sz="3200" dirty="0" smtClean="0">
                <a:solidFill>
                  <a:schemeClr val="bg1"/>
                </a:solidFill>
              </a:rPr>
              <a:t>Limitless possibilities</a:t>
            </a:r>
            <a:endParaRPr lang="de-DE" sz="32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4800" y="4535488"/>
            <a:ext cx="6871211" cy="1540058"/>
            <a:chOff x="491706" y="5179789"/>
            <a:chExt cx="6871211" cy="1540058"/>
          </a:xfrm>
        </p:grpSpPr>
        <p:sp>
          <p:nvSpPr>
            <p:cNvPr id="7" name="TextBox 6"/>
            <p:cNvSpPr txBox="1"/>
            <p:nvPr/>
          </p:nvSpPr>
          <p:spPr>
            <a:xfrm>
              <a:off x="491706" y="5365630"/>
              <a:ext cx="611058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buClr>
                  <a:schemeClr val="tx2"/>
                </a:buClr>
              </a:pPr>
              <a:r>
                <a:rPr lang="en-AU" sz="4400" b="1" dirty="0" smtClean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Ultra Photographic Papers</a:t>
              </a:r>
            </a:p>
            <a:p>
              <a:pPr algn="l">
                <a:buClr>
                  <a:schemeClr val="tx2"/>
                </a:buClr>
              </a:pPr>
              <a:r>
                <a:rPr lang="en-AU" sz="4400" b="1" dirty="0" smtClean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Imperial Plus Coated Matt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95692" y="5179789"/>
              <a:ext cx="86722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buClr>
                  <a:schemeClr val="tx2"/>
                </a:buClr>
              </a:pPr>
              <a:r>
                <a:rPr lang="en-AU" sz="9600" dirty="0" smtClean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&amp;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72" y="6352628"/>
            <a:ext cx="1992702" cy="3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9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smtClean="0"/>
              <a:t>series is designed to inspire </a:t>
            </a:r>
            <a:r>
              <a:rPr lang="de-DE" dirty="0"/>
              <a:t>customers especially </a:t>
            </a:r>
            <a:r>
              <a:rPr lang="de-DE" dirty="0" smtClean="0"/>
              <a:t>with the variety </a:t>
            </a:r>
            <a:r>
              <a:rPr lang="de-DE" dirty="0"/>
              <a:t>of products and </a:t>
            </a:r>
            <a:r>
              <a:rPr lang="de-DE" dirty="0" smtClean="0"/>
              <a:t>surfaces</a:t>
            </a:r>
            <a:r>
              <a:rPr lang="de-DE" dirty="0"/>
              <a:t> </a:t>
            </a:r>
            <a:r>
              <a:rPr lang="de-DE" dirty="0" smtClean="0"/>
              <a:t>available. </a:t>
            </a:r>
            <a:endParaRPr lang="de-DE" dirty="0"/>
          </a:p>
        </p:txBody>
      </p:sp>
      <p:sp>
        <p:nvSpPr>
          <p:cNvPr id="8" name="Richtungspfeil 7"/>
          <p:cNvSpPr/>
          <p:nvPr/>
        </p:nvSpPr>
        <p:spPr>
          <a:xfrm rot="5400000">
            <a:off x="1112481" y="2814482"/>
            <a:ext cx="1698308" cy="2389932"/>
          </a:xfrm>
          <a:prstGeom prst="homePlate">
            <a:avLst>
              <a:gd name="adj" fmla="val 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t"/>
          <a:lstStyle/>
          <a:p>
            <a:r>
              <a:rPr lang="de-DE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de-DE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900" dirty="0" err="1">
                <a:solidFill>
                  <a:schemeClr val="tx1"/>
                </a:solidFill>
              </a:rPr>
              <a:t>How</a:t>
            </a:r>
            <a:r>
              <a:rPr lang="de-DE" sz="900" dirty="0">
                <a:solidFill>
                  <a:schemeClr val="tx1"/>
                </a:solidFill>
              </a:rPr>
              <a:t> do </a:t>
            </a:r>
            <a:r>
              <a:rPr lang="de-DE" sz="900" dirty="0" err="1">
                <a:solidFill>
                  <a:schemeClr val="tx1"/>
                </a:solidFill>
              </a:rPr>
              <a:t>we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deliver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the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purpose</a:t>
            </a:r>
            <a:r>
              <a:rPr lang="de-DE" sz="9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ichtungspfeil 8"/>
          <p:cNvSpPr/>
          <p:nvPr/>
        </p:nvSpPr>
        <p:spPr>
          <a:xfrm rot="5400000">
            <a:off x="1378042" y="4365254"/>
            <a:ext cx="1192116" cy="2397174"/>
          </a:xfrm>
          <a:prstGeom prst="homePlate">
            <a:avLst>
              <a:gd name="adj" fmla="val 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t"/>
          <a:lstStyle/>
          <a:p>
            <a:r>
              <a:rPr lang="de-DE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de-DE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900" dirty="0" err="1">
                <a:solidFill>
                  <a:schemeClr val="tx1"/>
                </a:solidFill>
              </a:rPr>
              <a:t>What</a:t>
            </a:r>
            <a:r>
              <a:rPr lang="de-DE" sz="900" dirty="0">
                <a:solidFill>
                  <a:schemeClr val="tx1"/>
                </a:solidFill>
              </a:rPr>
              <a:t> do </a:t>
            </a:r>
            <a:r>
              <a:rPr lang="de-DE" sz="900" dirty="0" err="1">
                <a:solidFill>
                  <a:schemeClr val="tx1"/>
                </a:solidFill>
              </a:rPr>
              <a:t>we</a:t>
            </a:r>
            <a:r>
              <a:rPr lang="de-DE" sz="900" dirty="0">
                <a:solidFill>
                  <a:schemeClr val="tx1"/>
                </a:solidFill>
              </a:rPr>
              <a:t> do </a:t>
            </a:r>
            <a:r>
              <a:rPr lang="de-DE" sz="900" dirty="0" err="1">
                <a:solidFill>
                  <a:schemeClr val="tx1"/>
                </a:solidFill>
              </a:rPr>
              <a:t>to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deliver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the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purpose</a:t>
            </a:r>
            <a:r>
              <a:rPr lang="de-DE" sz="900" dirty="0">
                <a:solidFill>
                  <a:schemeClr val="tx1"/>
                </a:solidFill>
              </a:rPr>
              <a:t>?</a:t>
            </a:r>
          </a:p>
          <a:p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10" name="Richtungspfeil 9"/>
          <p:cNvSpPr/>
          <p:nvPr/>
        </p:nvSpPr>
        <p:spPr>
          <a:xfrm rot="5400000">
            <a:off x="1391252" y="1312181"/>
            <a:ext cx="1152000" cy="2395490"/>
          </a:xfrm>
          <a:prstGeom prst="homePlate">
            <a:avLst>
              <a:gd name="adj" fmla="val 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t"/>
          <a:lstStyle/>
          <a:p>
            <a:r>
              <a:rPr lang="de-DE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DE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900" dirty="0" err="1">
                <a:solidFill>
                  <a:schemeClr val="tx1"/>
                </a:solidFill>
              </a:rPr>
              <a:t>Why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does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this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segment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exist</a:t>
            </a:r>
            <a:r>
              <a:rPr lang="de-DE" sz="900" dirty="0">
                <a:solidFill>
                  <a:schemeClr val="tx1"/>
                </a:solidFill>
              </a:rPr>
              <a:t>?</a:t>
            </a:r>
            <a:br>
              <a:rPr lang="de-DE" sz="900" dirty="0">
                <a:solidFill>
                  <a:schemeClr val="tx1"/>
                </a:solidFill>
              </a:rPr>
            </a:br>
            <a:r>
              <a:rPr lang="de-DE" sz="900" dirty="0" err="1">
                <a:solidFill>
                  <a:schemeClr val="tx1"/>
                </a:solidFill>
              </a:rPr>
              <a:t>What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is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our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purpose</a:t>
            </a:r>
            <a:r>
              <a:rPr lang="de-DE" sz="9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Richtungspfeil 10"/>
          <p:cNvSpPr/>
          <p:nvPr/>
        </p:nvSpPr>
        <p:spPr>
          <a:xfrm rot="5400000">
            <a:off x="6759660" y="-1527374"/>
            <a:ext cx="1152000" cy="8100000"/>
          </a:xfrm>
          <a:prstGeom prst="homePlate">
            <a:avLst>
              <a:gd name="adj" fmla="val 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marL="285725" indent="-285725">
              <a:buClr>
                <a:srgbClr val="C00000"/>
              </a:buClr>
              <a:buFont typeface="Wingdings" pitchFamily="2" charset="2"/>
              <a:buChar char="§"/>
            </a:pP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25" indent="-285725">
              <a:buClr>
                <a:srgbClr val="C00000"/>
              </a:buClr>
              <a:buFont typeface="Wingdings" pitchFamily="2" charset="2"/>
              <a:buChar char="§"/>
            </a:pP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25" indent="-285725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believe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great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variety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easy-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different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surfaces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grammages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white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tones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etc. will inspire customers to express their individuality in their homes, </a:t>
            </a:r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workplace 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elsewhere </a:t>
            </a:r>
          </a:p>
          <a:p>
            <a:pPr marL="285725" indent="-285725">
              <a:buClr>
                <a:srgbClr val="C00000"/>
              </a:buClr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chtungspfeil 11"/>
          <p:cNvSpPr/>
          <p:nvPr/>
        </p:nvSpPr>
        <p:spPr>
          <a:xfrm rot="5400000">
            <a:off x="6486504" y="-40551"/>
            <a:ext cx="1698308" cy="8100000"/>
          </a:xfrm>
          <a:prstGeom prst="homePlate">
            <a:avLst>
              <a:gd name="adj" fmla="val 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t"/>
          <a:lstStyle/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A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Perfect print results by virtue of the photo-quality raw-base paper and the excellent colour receiver </a:t>
            </a:r>
            <a:r>
              <a:rPr lang="en-A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layers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A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Widest variety of </a:t>
            </a:r>
            <a:r>
              <a:rPr lang="en-A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products with </a:t>
            </a:r>
            <a:r>
              <a:rPr lang="en-A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 surfaces</a:t>
            </a:r>
            <a:r>
              <a:rPr lang="en-A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Outstanding </a:t>
            </a:r>
            <a:r>
              <a:rPr lang="de-DE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lay-flat </a:t>
            </a:r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performance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quality and consistent output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A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Excellent ageing resistance: Imperial Plus Coated Matt papers meet the requirements for ISO 9706. The longevity of the Ultra papers are assured through their resin coating.  All papers enjoy a high light fastness through the addition of less optical brighteners in the raw-base paper.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chtungspfeil 12"/>
          <p:cNvSpPr/>
          <p:nvPr/>
        </p:nvSpPr>
        <p:spPr>
          <a:xfrm rot="5400000">
            <a:off x="6739601" y="1513843"/>
            <a:ext cx="1192116" cy="8100000"/>
          </a:xfrm>
          <a:prstGeom prst="homePlate">
            <a:avLst>
              <a:gd name="adj" fmla="val 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t"/>
          <a:lstStyle/>
          <a:p>
            <a:pPr marL="285725" indent="-285725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Imperial Plus Coated Matt; 10 SKUs with different grammage from 90-230 g/m²</a:t>
            </a:r>
          </a:p>
          <a:p>
            <a:pPr marL="285725" indent="-285725"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Ultra Photographic Papers; 13 SKUs with diffrent finishes and grammages from gloss and satin 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190-270 g/m²</a:t>
            </a:r>
          </a:p>
          <a:p>
            <a:pPr>
              <a:buClr>
                <a:srgbClr val="C00000"/>
              </a:buClr>
            </a:pPr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25" indent="-285725">
              <a:buClr>
                <a:srgbClr val="C00000"/>
              </a:buClr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F0B3-CE2F-4E28-97E2-4BEF65844CD0}" type="slidenum">
              <a:rPr lang="de-DE" smtClean="0"/>
              <a:pPr/>
              <a:t>2</a:t>
            </a:fld>
            <a:r>
              <a:rPr lang="de-DE"/>
              <a:t>  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496147" y="1983737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74625">
              <a:buClr>
                <a:srgbClr val="C00000"/>
              </a:buClr>
            </a:pPr>
            <a:r>
              <a:rPr lang="de-DE" b="1" dirty="0">
                <a:solidFill>
                  <a:srgbClr val="C00000"/>
                </a:solidFill>
                <a:cs typeface="Arial" pitchFamily="34" charset="0"/>
              </a:rPr>
              <a:t>Poster </a:t>
            </a:r>
            <a:r>
              <a:rPr lang="de-DE" b="1" dirty="0" err="1">
                <a:solidFill>
                  <a:srgbClr val="C00000"/>
                </a:solidFill>
                <a:cs typeface="Arial" pitchFamily="34" charset="0"/>
              </a:rPr>
              <a:t>series</a:t>
            </a:r>
            <a:endParaRPr lang="de-DE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72" y="6352628"/>
            <a:ext cx="1992702" cy="3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4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products of the poster series are mainly used for posters and large-format photo prints.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F0B3-CE2F-4E28-97E2-4BEF65844CD0}" type="slidenum">
              <a:rPr lang="de-DE" smtClean="0"/>
              <a:pPr/>
              <a:t>3</a:t>
            </a:fld>
            <a:r>
              <a:rPr lang="de-DE"/>
              <a:t>  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7" name="Textplatzhalter 1"/>
          <p:cNvSpPr txBox="1">
            <a:spLocks/>
          </p:cNvSpPr>
          <p:nvPr/>
        </p:nvSpPr>
        <p:spPr>
          <a:xfrm>
            <a:off x="794082" y="4196586"/>
            <a:ext cx="10607451" cy="380551"/>
          </a:xfrm>
          <a:prstGeom prst="rect">
            <a:avLst/>
          </a:prstGeom>
          <a:solidFill>
            <a:schemeClr val="accent1"/>
          </a:solidFill>
        </p:spPr>
        <p:txBody>
          <a:bodyPr lIns="0" tIns="36000" rIns="90000" bIns="36000" anchor="ctr" anchorCtr="1"/>
          <a:lstStyle/>
          <a:p>
            <a:pPr marL="182563" lvl="0" indent="-182563" algn="ctr" defTabSz="946074">
              <a:lnSpc>
                <a:spcPct val="150000"/>
              </a:lnSpc>
              <a:buClr>
                <a:schemeClr val="accent1"/>
              </a:buClr>
              <a:buSzPct val="100000"/>
              <a:defRPr/>
            </a:pPr>
            <a:r>
              <a:rPr lang="en-US" sz="1600" b="1" dirty="0">
                <a:solidFill>
                  <a:schemeClr val="bg1"/>
                </a:solidFill>
              </a:rPr>
              <a:t>Application examples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platzhalter 1"/>
          <p:cNvSpPr txBox="1">
            <a:spLocks/>
          </p:cNvSpPr>
          <p:nvPr/>
        </p:nvSpPr>
        <p:spPr>
          <a:xfrm>
            <a:off x="784736" y="1906901"/>
            <a:ext cx="10616798" cy="380551"/>
          </a:xfrm>
          <a:prstGeom prst="rect">
            <a:avLst/>
          </a:prstGeom>
          <a:solidFill>
            <a:schemeClr val="accent1"/>
          </a:solidFill>
        </p:spPr>
        <p:txBody>
          <a:bodyPr lIns="0" tIns="36000" rIns="90000" bIns="36000" anchor="ctr" anchorCtr="1"/>
          <a:lstStyle/>
          <a:p>
            <a:pPr marL="182563" indent="-182563" algn="ctr" defTabSz="946074">
              <a:lnSpc>
                <a:spcPct val="150000"/>
              </a:lnSpc>
              <a:buClr>
                <a:schemeClr val="accent1"/>
              </a:buClr>
              <a:buSzPct val="100000"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182563" indent="-182563" algn="ctr" defTabSz="946074">
              <a:lnSpc>
                <a:spcPct val="150000"/>
              </a:lnSpc>
              <a:buClr>
                <a:schemeClr val="accent1"/>
              </a:buClr>
              <a:buSzPct val="100000"/>
              <a:defRPr/>
            </a:pPr>
            <a:r>
              <a:rPr lang="en-US" sz="1600" b="1" dirty="0">
                <a:solidFill>
                  <a:schemeClr val="bg1"/>
                </a:solidFill>
              </a:rPr>
              <a:t>Printing systems and manufacturers (examples) </a:t>
            </a:r>
          </a:p>
          <a:p>
            <a:pPr marL="182563" marR="0" lvl="0" indent="-182563" algn="ctr" defTabSz="94607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1" name="Objekt 3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223568"/>
              </p:ext>
            </p:extLst>
          </p:nvPr>
        </p:nvGraphicFramePr>
        <p:xfrm>
          <a:off x="8862502" y="2016927"/>
          <a:ext cx="10604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Acrobat Document" r:id="rId4" imgW="11334600" imgH="8020080" progId="AcroExch.Document.DC">
                  <p:embed/>
                </p:oleObj>
              </mc:Choice>
              <mc:Fallback>
                <p:oleObj name="Acrobat Document" r:id="rId4" imgW="11334600" imgH="8020080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2502" y="2016927"/>
                        <a:ext cx="106045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4" descr="http://www.avongraphics.co.uk/products/large/epson-stylus-pro-11880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53" r="5341"/>
          <a:stretch/>
        </p:blipFill>
        <p:spPr bwMode="auto">
          <a:xfrm>
            <a:off x="862642" y="2356821"/>
            <a:ext cx="2139350" cy="145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feld 38"/>
          <p:cNvSpPr txBox="1"/>
          <p:nvPr/>
        </p:nvSpPr>
        <p:spPr>
          <a:xfrm>
            <a:off x="903641" y="3842986"/>
            <a:ext cx="1952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Epson Stylus Pro 11880</a:t>
            </a:r>
            <a:endParaRPr lang="en-GB" sz="1200" dirty="0"/>
          </a:p>
        </p:txBody>
      </p:sp>
      <p:sp>
        <p:nvSpPr>
          <p:cNvPr id="40" name="Textfeld 39"/>
          <p:cNvSpPr txBox="1"/>
          <p:nvPr/>
        </p:nvSpPr>
        <p:spPr>
          <a:xfrm>
            <a:off x="3731752" y="3862303"/>
            <a:ext cx="140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Epson </a:t>
            </a:r>
            <a:r>
              <a:rPr lang="de-DE" sz="1200" dirty="0" err="1"/>
              <a:t>SureColor</a:t>
            </a:r>
            <a:endParaRPr lang="en-GB" sz="1200" dirty="0"/>
          </a:p>
        </p:txBody>
      </p:sp>
      <p:sp>
        <p:nvSpPr>
          <p:cNvPr id="41" name="Textfeld 40"/>
          <p:cNvSpPr txBox="1"/>
          <p:nvPr/>
        </p:nvSpPr>
        <p:spPr>
          <a:xfrm>
            <a:off x="1389068" y="5998263"/>
            <a:ext cx="105166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Posters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2856285" y="6003825"/>
            <a:ext cx="2103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Large-format photo prints</a:t>
            </a:r>
          </a:p>
        </p:txBody>
      </p:sp>
      <p:pic>
        <p:nvPicPr>
          <p:cNvPr id="19" name="Picture 3" descr="C:\Users\ChMeyer\Desktop\Bilder für Präsis\Profi\Bild1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71" r="13989"/>
          <a:stretch/>
        </p:blipFill>
        <p:spPr bwMode="auto">
          <a:xfrm>
            <a:off x="3104291" y="2380897"/>
            <a:ext cx="2078966" cy="142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O:\Groups\Marketing\Internal_Marketing team\Product-Shop-Orwo\Redaktion\WEB-BILDER\Poster-Paper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36" y="4670366"/>
            <a:ext cx="1899188" cy="126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O:\Groups\Marketing\Internal_Marketing team\Product-Shop-Orwo\Redaktion\WEB-BILDER\Foto-Poster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6285" y="4670366"/>
            <a:ext cx="1909432" cy="127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39"/>
          <p:cNvSpPr txBox="1"/>
          <p:nvPr/>
        </p:nvSpPr>
        <p:spPr>
          <a:xfrm>
            <a:off x="7859895" y="6047503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Maps</a:t>
            </a:r>
          </a:p>
        </p:txBody>
      </p:sp>
      <p:sp>
        <p:nvSpPr>
          <p:cNvPr id="17" name="Textfeld 40"/>
          <p:cNvSpPr txBox="1"/>
          <p:nvPr/>
        </p:nvSpPr>
        <p:spPr>
          <a:xfrm>
            <a:off x="5816472" y="5981252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CAD</a:t>
            </a:r>
          </a:p>
        </p:txBody>
      </p:sp>
      <p:sp>
        <p:nvSpPr>
          <p:cNvPr id="18" name="Textfeld 41"/>
          <p:cNvSpPr txBox="1"/>
          <p:nvPr/>
        </p:nvSpPr>
        <p:spPr>
          <a:xfrm>
            <a:off x="10236959" y="6068000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POS</a:t>
            </a:r>
          </a:p>
        </p:txBody>
      </p:sp>
      <p:pic>
        <p:nvPicPr>
          <p:cNvPr id="22" name="Grafik 4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407" y="4685940"/>
            <a:ext cx="2196746" cy="1295312"/>
          </a:xfrm>
          <a:prstGeom prst="rect">
            <a:avLst/>
          </a:prstGeom>
        </p:spPr>
      </p:pic>
      <p:pic>
        <p:nvPicPr>
          <p:cNvPr id="23" name="Grafik 43" descr="IMG_0522"/>
          <p:cNvPicPr>
            <a:picLocks noGrp="1" noChangeAspect="1"/>
          </p:cNvPicPr>
          <p:nvPr isPhoto="1"/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657" y="4688889"/>
            <a:ext cx="2000235" cy="1318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903" y="4673346"/>
            <a:ext cx="2021693" cy="126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6" t="10527" r="5485" b="12696"/>
          <a:stretch/>
        </p:blipFill>
        <p:spPr bwMode="auto">
          <a:xfrm>
            <a:off x="7073660" y="2354885"/>
            <a:ext cx="2035834" cy="145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89" r="9139"/>
          <a:stretch/>
        </p:blipFill>
        <p:spPr bwMode="auto">
          <a:xfrm>
            <a:off x="5254787" y="2425400"/>
            <a:ext cx="1604513" cy="125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feld 45"/>
          <p:cNvSpPr txBox="1"/>
          <p:nvPr/>
        </p:nvSpPr>
        <p:spPr>
          <a:xfrm>
            <a:off x="7374306" y="3823378"/>
            <a:ext cx="1551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HP </a:t>
            </a:r>
            <a:r>
              <a:rPr lang="en-GB" sz="1200" dirty="0" err="1"/>
              <a:t>Designjet</a:t>
            </a:r>
            <a:r>
              <a:rPr lang="en-GB" sz="1200" dirty="0"/>
              <a:t> T7200</a:t>
            </a:r>
          </a:p>
        </p:txBody>
      </p:sp>
      <p:sp>
        <p:nvSpPr>
          <p:cNvPr id="28" name="Textfeld 46"/>
          <p:cNvSpPr txBox="1"/>
          <p:nvPr/>
        </p:nvSpPr>
        <p:spPr>
          <a:xfrm>
            <a:off x="5357509" y="3781639"/>
            <a:ext cx="1376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HP </a:t>
            </a:r>
            <a:r>
              <a:rPr lang="en-GB" sz="1200" dirty="0" err="1"/>
              <a:t>PageWide</a:t>
            </a:r>
            <a:r>
              <a:rPr lang="en-GB" sz="1200" dirty="0"/>
              <a:t> XL</a:t>
            </a:r>
          </a:p>
        </p:txBody>
      </p:sp>
      <p:sp>
        <p:nvSpPr>
          <p:cNvPr id="30" name="Textfeld 47"/>
          <p:cNvSpPr txBox="1"/>
          <p:nvPr/>
        </p:nvSpPr>
        <p:spPr>
          <a:xfrm>
            <a:off x="9120336" y="3800073"/>
            <a:ext cx="2475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Epson </a:t>
            </a:r>
            <a:r>
              <a:rPr lang="en-GB" sz="1200" dirty="0" err="1"/>
              <a:t>SureColor</a:t>
            </a:r>
            <a:r>
              <a:rPr lang="en-GB" sz="1200" dirty="0"/>
              <a:t> SC  T 7200</a:t>
            </a:r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22604" y="2417972"/>
            <a:ext cx="1785964" cy="136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72" y="6352628"/>
            <a:ext cx="1992702" cy="3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92000" y="1727174"/>
            <a:ext cx="10609200" cy="738664"/>
          </a:xfrm>
        </p:spPr>
        <p:txBody>
          <a:bodyPr/>
          <a:lstStyle/>
          <a:p>
            <a:r>
              <a:rPr lang="de-DE" dirty="0"/>
              <a:t>The different papers offer a great variety of different surfaces,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Imperial Plus Coated Matt from 90 </a:t>
            </a:r>
            <a:r>
              <a:rPr lang="de-DE" dirty="0"/>
              <a:t>to </a:t>
            </a:r>
            <a:r>
              <a:rPr lang="de-DE" dirty="0" smtClean="0"/>
              <a:t>230g/m² &amp;</a:t>
            </a:r>
            <a:br>
              <a:rPr lang="de-DE" dirty="0" smtClean="0"/>
            </a:br>
            <a:r>
              <a:rPr lang="de-DE" dirty="0" smtClean="0"/>
              <a:t>Ultra Photographic Papers from 190 to 270g/m². 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870837"/>
              </p:ext>
            </p:extLst>
          </p:nvPr>
        </p:nvGraphicFramePr>
        <p:xfrm>
          <a:off x="874280" y="2674142"/>
          <a:ext cx="9641320" cy="28295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8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0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57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4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Product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Surface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Grammage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Product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Category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Whiteness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Inkjet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Printing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Imperial Plus</a:t>
                      </a:r>
                      <a:r>
                        <a:rPr lang="de-DE" sz="1200" u="none" strike="noStrike" baseline="0" dirty="0" smtClean="0">
                          <a:effectLst/>
                        </a:rPr>
                        <a:t> Coated 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Matt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90 </a:t>
                      </a:r>
                      <a:r>
                        <a:rPr lang="de-DE" sz="1200" u="none" strike="noStrike" dirty="0">
                          <a:effectLst/>
                        </a:rPr>
                        <a:t>g/m² 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Special-</a:t>
                      </a:r>
                      <a:r>
                        <a:rPr lang="de-DE" sz="1200" u="none" strike="noStrike" dirty="0" err="1">
                          <a:effectLst/>
                        </a:rPr>
                        <a:t>Coated</a:t>
                      </a:r>
                      <a:r>
                        <a:rPr lang="de-DE" sz="1200" u="none" strike="noStrike" dirty="0">
                          <a:effectLst/>
                        </a:rPr>
                        <a:t> Matt Paper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Bright White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Water-based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Imperial Plus</a:t>
                      </a:r>
                      <a:r>
                        <a:rPr lang="de-DE" sz="1200" u="none" strike="noStrike" baseline="0" dirty="0" smtClean="0">
                          <a:effectLst/>
                        </a:rPr>
                        <a:t> Coated 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Matt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120 </a:t>
                      </a:r>
                      <a:r>
                        <a:rPr lang="de-DE" sz="1200" u="none" strike="noStrike" dirty="0">
                          <a:effectLst/>
                        </a:rPr>
                        <a:t>g/m² 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Special-Coated Matt Paper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Bright White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marL="0" marR="0" indent="0" algn="l" defTabSz="94607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err="1">
                          <a:effectLst/>
                        </a:rPr>
                        <a:t>Water-based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523" marR="5523" marT="552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Imperial Plus</a:t>
                      </a:r>
                      <a:r>
                        <a:rPr lang="de-DE" sz="1200" u="none" strike="noStrike" baseline="0" dirty="0" smtClean="0">
                          <a:effectLst/>
                        </a:rPr>
                        <a:t> Coated 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Matt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170 </a:t>
                      </a:r>
                      <a:r>
                        <a:rPr lang="de-DE" sz="1200" u="none" strike="noStrike" dirty="0">
                          <a:effectLst/>
                        </a:rPr>
                        <a:t>g/m² 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Special-Coated Matt Paper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Bright White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marL="0" marR="0" indent="0" algn="l" defTabSz="94607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err="1">
                          <a:effectLst/>
                        </a:rPr>
                        <a:t>Water-based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523" marR="5523" marT="55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Imperial Plus</a:t>
                      </a:r>
                      <a:r>
                        <a:rPr lang="de-DE" sz="1200" u="none" strike="noStrike" baseline="0" dirty="0" smtClean="0">
                          <a:effectLst/>
                        </a:rPr>
                        <a:t> Coated 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Matt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230 g/m² 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Special-Coated Matt Paper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Bright White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marL="0" marR="0" indent="0" algn="l" defTabSz="94607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err="1">
                          <a:effectLst/>
                        </a:rPr>
                        <a:t>Water-based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523" marR="5523" marT="55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effectLst/>
                          <a:latin typeface="Arial"/>
                        </a:rPr>
                        <a:t>Ultra Photographic Paper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effectLst/>
                          <a:latin typeface="Arial"/>
                        </a:rPr>
                        <a:t>Glossy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effectLst/>
                          <a:latin typeface="Arial"/>
                        </a:rPr>
                        <a:t>190 </a:t>
                      </a:r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g/m²</a:t>
                      </a: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Microporous Resin-Coated Paper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Natural White</a:t>
                      </a:r>
                      <a:r>
                        <a:rPr lang="de-DE" sz="1200" u="none" strike="noStrike" baseline="0" dirty="0" smtClean="0">
                          <a:effectLst/>
                        </a:rPr>
                        <a:t> 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marL="0" marR="0" indent="0" algn="l" defTabSz="94607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 err="1">
                          <a:effectLst/>
                          <a:latin typeface="+mn-lt"/>
                        </a:rPr>
                        <a:t>Water-based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523" marR="5523" marT="552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Ultra Photographic Paper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effectLst/>
                          <a:latin typeface="Arial"/>
                        </a:rPr>
                        <a:t>Satin 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effectLst/>
                          <a:latin typeface="Arial"/>
                        </a:rPr>
                        <a:t>190 </a:t>
                      </a:r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g/m²</a:t>
                      </a: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Microporous Resin-Coated Paper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Natural White</a:t>
                      </a:r>
                      <a:r>
                        <a:rPr lang="de-DE" sz="1200" u="none" strike="noStrike" baseline="0" dirty="0" smtClean="0">
                          <a:effectLst/>
                        </a:rPr>
                        <a:t> 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marL="0" marR="0" indent="0" algn="l" defTabSz="94607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 err="1">
                          <a:effectLst/>
                          <a:latin typeface="+mn-lt"/>
                        </a:rPr>
                        <a:t>Water-based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523" marR="5523" marT="552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Ultra Photographic Paper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PSO Satin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260 </a:t>
                      </a:r>
                      <a:r>
                        <a:rPr lang="de-DE" sz="1200" u="none" strike="noStrike" dirty="0">
                          <a:effectLst/>
                        </a:rPr>
                        <a:t>g/m² 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Microporous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Resin-Coated</a:t>
                      </a:r>
                      <a:r>
                        <a:rPr lang="de-DE" sz="1200" u="none" strike="noStrike" dirty="0">
                          <a:effectLst/>
                        </a:rPr>
                        <a:t> Paper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Alpine White</a:t>
                      </a:r>
                      <a:endParaRPr lang="de-DE" sz="1200" b="1" i="0" u="none" strike="noStrike" dirty="0">
                        <a:solidFill>
                          <a:srgbClr val="00B0F0"/>
                        </a:solidFill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marL="0" marR="0" indent="0" algn="l" defTabSz="94607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err="1">
                          <a:effectLst/>
                        </a:rPr>
                        <a:t>Water-based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523" marR="5523" marT="55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3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Ultra Photographic Paper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Glossy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270 </a:t>
                      </a:r>
                      <a:r>
                        <a:rPr lang="de-DE" sz="1200" u="none" strike="noStrike" dirty="0">
                          <a:effectLst/>
                        </a:rPr>
                        <a:t>g/m² 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Microporous </a:t>
                      </a:r>
                      <a:r>
                        <a:rPr lang="de-DE" sz="1200" u="none" strike="noStrike" dirty="0" smtClean="0">
                          <a:effectLst/>
                        </a:rPr>
                        <a:t>Coated </a:t>
                      </a:r>
                      <a:r>
                        <a:rPr lang="de-DE" sz="1200" u="none" strike="noStrike" dirty="0">
                          <a:effectLst/>
                        </a:rPr>
                        <a:t>Paper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effectLst/>
                        </a:rPr>
                        <a:t>Alpine White</a:t>
                      </a:r>
                      <a:endParaRPr lang="de-DE" sz="1200" b="1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5523" marR="5523" marT="5523" marB="0" anchor="ctr"/>
                </a:tc>
                <a:tc>
                  <a:txBody>
                    <a:bodyPr/>
                    <a:lstStyle/>
                    <a:p>
                      <a:pPr marL="0" marR="0" indent="0" algn="l" defTabSz="94607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err="1">
                          <a:effectLst/>
                        </a:rPr>
                        <a:t>Water-based</a:t>
                      </a: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523" marR="5523" marT="552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F0B3-CE2F-4E28-97E2-4BEF65844CD0}" type="slidenum">
              <a:rPr lang="de-DE" smtClean="0"/>
              <a:pPr/>
              <a:t>4</a:t>
            </a:fld>
            <a:r>
              <a:rPr lang="de-DE"/>
              <a:t>  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72" y="6352628"/>
            <a:ext cx="1992702" cy="3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7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Microporous_Coated_Paper-EN-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7093" y="2829294"/>
            <a:ext cx="2464118" cy="2383222"/>
          </a:xfrm>
          <a:prstGeom prst="rect">
            <a:avLst/>
          </a:prstGeom>
        </p:spPr>
      </p:pic>
      <p:pic>
        <p:nvPicPr>
          <p:cNvPr id="17" name="Picture 2" descr="O:\Groups\Marketing\05_Marketing picture pool\09_Paper Structure Diagrams\English\FSDM\Screen\Paper\FSDM_Special_Coated_Matt_Paper_EN-RGB-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92" y="2870851"/>
            <a:ext cx="2891140" cy="230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834" y="854591"/>
            <a:ext cx="10609200" cy="738664"/>
          </a:xfrm>
        </p:spPr>
        <p:txBody>
          <a:bodyPr/>
          <a:lstStyle/>
          <a:p>
            <a:r>
              <a:rPr lang="en-GB" dirty="0"/>
              <a:t>The product range offers different series with different product </a:t>
            </a:r>
            <a:r>
              <a:rPr lang="en-GB" dirty="0" smtClean="0"/>
              <a:t>structures</a:t>
            </a:r>
            <a:r>
              <a:rPr lang="en-GB" dirty="0"/>
              <a:t> </a:t>
            </a:r>
            <a:r>
              <a:rPr lang="en-GB" dirty="0" smtClean="0"/>
              <a:t>and Imperial Plus Coated Matt &amp; Ultra Photographic Papers </a:t>
            </a:r>
            <a:r>
              <a:rPr lang="en-GB" dirty="0"/>
              <a:t>are printable with water-based inks.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F0B3-CE2F-4E28-97E2-4BEF65844CD0}" type="slidenum">
              <a:rPr lang="de-DE" smtClean="0"/>
              <a:pPr/>
              <a:t>5</a:t>
            </a:fld>
            <a:r>
              <a:rPr lang="de-DE"/>
              <a:t>  </a:t>
            </a:r>
            <a:endParaRPr lang="de-DE" dirty="0"/>
          </a:p>
        </p:txBody>
      </p:sp>
      <p:sp>
        <p:nvSpPr>
          <p:cNvPr id="9" name="Richtungspfeil 8"/>
          <p:cNvSpPr/>
          <p:nvPr/>
        </p:nvSpPr>
        <p:spPr>
          <a:xfrm>
            <a:off x="4498006" y="1924992"/>
            <a:ext cx="2989724" cy="617766"/>
          </a:xfrm>
          <a:prstGeom prst="homePlate">
            <a:avLst>
              <a:gd name="adj" fmla="val 14423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 pitchFamily="34" charset="0"/>
              </a:rPr>
              <a:t>Ultra Photographic Paper</a:t>
            </a:r>
            <a:endParaRPr lang="en-US" sz="16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Flussdiagramm: Auszug 9"/>
          <p:cNvSpPr/>
          <p:nvPr/>
        </p:nvSpPr>
        <p:spPr>
          <a:xfrm rot="10800000">
            <a:off x="4473853" y="2767288"/>
            <a:ext cx="2994599" cy="428482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ichtungspfeil 10"/>
          <p:cNvSpPr/>
          <p:nvPr/>
        </p:nvSpPr>
        <p:spPr>
          <a:xfrm>
            <a:off x="792740" y="1924992"/>
            <a:ext cx="2933871" cy="617766"/>
          </a:xfrm>
          <a:prstGeom prst="homePlate">
            <a:avLst>
              <a:gd name="adj" fmla="val 14423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 pitchFamily="34" charset="0"/>
              </a:rPr>
              <a:t>Imperial Plus Coated Matt</a:t>
            </a:r>
            <a:endParaRPr lang="en-US" sz="16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92740" y="5216039"/>
            <a:ext cx="3192664" cy="102759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marL="180975" indent="-180975">
              <a:lnSpc>
                <a:spcPct val="150000"/>
              </a:lnSpc>
              <a:buClr>
                <a:srgbClr val="B70A06"/>
              </a:buClr>
              <a:buFont typeface="Wingdings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Special-Coated Matt Paper</a:t>
            </a:r>
          </a:p>
          <a:p>
            <a:pPr marL="180975" indent="-180975">
              <a:lnSpc>
                <a:spcPct val="150000"/>
              </a:lnSpc>
              <a:buClr>
                <a:srgbClr val="B70A06"/>
              </a:buClr>
              <a:buFont typeface="Wingdings" pitchFamily="2" charset="2"/>
              <a:buChar char="§"/>
            </a:pP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Grammages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: </a:t>
            </a:r>
            <a:r>
              <a:rPr lang="en-GB" sz="1400" dirty="0" smtClean="0">
                <a:solidFill>
                  <a:schemeClr val="tx1"/>
                </a:solidFill>
                <a:cs typeface="Arial" pitchFamily="34" charset="0"/>
              </a:rPr>
              <a:t>90 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- 230 g/m²</a:t>
            </a:r>
          </a:p>
          <a:p>
            <a:pPr marL="180975" indent="-180975">
              <a:lnSpc>
                <a:spcPct val="150000"/>
              </a:lnSpc>
              <a:buClr>
                <a:srgbClr val="B70A06"/>
              </a:buClr>
              <a:buFont typeface="Wingdings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Surfaces: </a:t>
            </a:r>
            <a:r>
              <a:rPr lang="en-GB" sz="1400" dirty="0" smtClean="0">
                <a:solidFill>
                  <a:schemeClr val="tx1"/>
                </a:solidFill>
                <a:cs typeface="Arial" pitchFamily="34" charset="0"/>
              </a:rPr>
              <a:t>Matt</a:t>
            </a:r>
            <a:endParaRPr lang="en-GB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Flussdiagramm: Auszug 12"/>
          <p:cNvSpPr/>
          <p:nvPr/>
        </p:nvSpPr>
        <p:spPr>
          <a:xfrm rot="10800000">
            <a:off x="757834" y="2767288"/>
            <a:ext cx="2606468" cy="428482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149306" y="5197642"/>
            <a:ext cx="3441940" cy="1050758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marL="361950" indent="-276225">
              <a:lnSpc>
                <a:spcPct val="150000"/>
              </a:lnSpc>
              <a:buClr>
                <a:srgbClr val="B70A06"/>
              </a:buClr>
              <a:buFont typeface="Wingdings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Microporous Coated Paper</a:t>
            </a:r>
          </a:p>
          <a:p>
            <a:pPr marL="361950" indent="-276225">
              <a:lnSpc>
                <a:spcPct val="150000"/>
              </a:lnSpc>
              <a:buClr>
                <a:srgbClr val="B70A06"/>
              </a:buClr>
              <a:buFont typeface="Wingdings" pitchFamily="2" charset="2"/>
              <a:buChar char="§"/>
            </a:pP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Grammages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: </a:t>
            </a:r>
            <a:r>
              <a:rPr lang="en-GB" sz="1400" dirty="0" smtClean="0">
                <a:solidFill>
                  <a:schemeClr val="tx1"/>
                </a:solidFill>
                <a:cs typeface="Arial" pitchFamily="34" charset="0"/>
              </a:rPr>
              <a:t>190 - 270 g/m2</a:t>
            </a:r>
            <a:endParaRPr lang="en-GB" sz="1400" dirty="0">
              <a:solidFill>
                <a:schemeClr val="tx1"/>
              </a:solidFill>
              <a:cs typeface="Arial" pitchFamily="34" charset="0"/>
            </a:endParaRPr>
          </a:p>
          <a:p>
            <a:pPr marL="361950" indent="-276225">
              <a:lnSpc>
                <a:spcPct val="150000"/>
              </a:lnSpc>
              <a:buClr>
                <a:srgbClr val="B70A06"/>
              </a:buClr>
              <a:buFont typeface="Wingdings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Surface: </a:t>
            </a:r>
            <a:r>
              <a:rPr lang="en-GB" sz="1400" dirty="0" smtClean="0">
                <a:solidFill>
                  <a:schemeClr val="tx1"/>
                </a:solidFill>
                <a:cs typeface="Arial" pitchFamily="34" charset="0"/>
              </a:rPr>
              <a:t>Satin</a:t>
            </a:r>
            <a:endParaRPr lang="en-GB" sz="1400" dirty="0">
              <a:solidFill>
                <a:schemeClr val="tx1"/>
              </a:solidFill>
              <a:cs typeface="Arial" pitchFamily="34" charset="0"/>
            </a:endParaRPr>
          </a:p>
          <a:p>
            <a:pPr marL="901700" indent="177800">
              <a:lnSpc>
                <a:spcPct val="150000"/>
              </a:lnSpc>
              <a:buClr>
                <a:srgbClr val="B70A06"/>
              </a:buClr>
              <a:buFont typeface="Wingdings" pitchFamily="2" charset="2"/>
              <a:buChar char="§"/>
            </a:pPr>
            <a:endParaRPr lang="en-GB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77182" y="2610943"/>
            <a:ext cx="3448588" cy="258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1"/>
          <p:cNvSpPr/>
          <p:nvPr/>
        </p:nvSpPr>
        <p:spPr>
          <a:xfrm>
            <a:off x="8102365" y="5209221"/>
            <a:ext cx="3717986" cy="102759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534988" indent="-268288">
              <a:lnSpc>
                <a:spcPct val="150000"/>
              </a:lnSpc>
              <a:buClr>
                <a:srgbClr val="B70A06"/>
              </a:buClr>
              <a:buFont typeface="Wingdings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Microporous Resin-Coated Paper</a:t>
            </a:r>
          </a:p>
          <a:p>
            <a:pPr marL="534988" indent="-268288">
              <a:lnSpc>
                <a:spcPct val="150000"/>
              </a:lnSpc>
              <a:buClr>
                <a:srgbClr val="B70A06"/>
              </a:buClr>
              <a:buFont typeface="Wingdings" pitchFamily="2" charset="2"/>
              <a:buChar char="§"/>
            </a:pP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Grammage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: </a:t>
            </a:r>
            <a:r>
              <a:rPr lang="en-GB" sz="1400" dirty="0" smtClean="0">
                <a:solidFill>
                  <a:schemeClr val="tx1"/>
                </a:solidFill>
                <a:cs typeface="Arial" pitchFamily="34" charset="0"/>
              </a:rPr>
              <a:t>190 g/m2</a:t>
            </a:r>
            <a:endParaRPr lang="en-GB" sz="1400" dirty="0">
              <a:solidFill>
                <a:schemeClr val="tx1"/>
              </a:solidFill>
              <a:cs typeface="Arial" pitchFamily="34" charset="0"/>
            </a:endParaRPr>
          </a:p>
          <a:p>
            <a:pPr marL="534988" indent="-268288">
              <a:lnSpc>
                <a:spcPct val="150000"/>
              </a:lnSpc>
              <a:buClr>
                <a:srgbClr val="B70A06"/>
              </a:buClr>
              <a:buFont typeface="Wingdings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Surfaces: </a:t>
            </a:r>
            <a:r>
              <a:rPr lang="en-GB" sz="1400" dirty="0" smtClean="0">
                <a:solidFill>
                  <a:schemeClr val="tx1"/>
                </a:solidFill>
                <a:cs typeface="Arial" pitchFamily="34" charset="0"/>
              </a:rPr>
              <a:t>Glossy</a:t>
            </a:r>
            <a:endParaRPr lang="en-GB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" name="Richtungspfeil 8"/>
          <p:cNvSpPr/>
          <p:nvPr/>
        </p:nvSpPr>
        <p:spPr>
          <a:xfrm>
            <a:off x="8255324" y="1895552"/>
            <a:ext cx="2989724" cy="617766"/>
          </a:xfrm>
          <a:prstGeom prst="homePlate">
            <a:avLst>
              <a:gd name="adj" fmla="val 14423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 pitchFamily="34" charset="0"/>
              </a:rPr>
              <a:t>Ultra Photographic Paper</a:t>
            </a:r>
            <a:endParaRPr lang="en-US" sz="16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Flussdiagramm: Auszug 9"/>
          <p:cNvSpPr/>
          <p:nvPr/>
        </p:nvSpPr>
        <p:spPr>
          <a:xfrm rot="10800000">
            <a:off x="8231171" y="2737848"/>
            <a:ext cx="2994599" cy="428482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72" y="6352628"/>
            <a:ext cx="1992702" cy="3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5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F1B76D-12A7-48F4-9AE0-C19B6926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products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inkjet</a:t>
            </a:r>
            <a:r>
              <a:rPr lang="de-DE" dirty="0"/>
              <a:t> </a:t>
            </a:r>
            <a:r>
              <a:rPr lang="de-DE" dirty="0" err="1"/>
              <a:t>water-based</a:t>
            </a:r>
            <a:r>
              <a:rPr lang="de-DE" dirty="0"/>
              <a:t> </a:t>
            </a:r>
            <a:r>
              <a:rPr lang="de-DE" dirty="0" err="1"/>
              <a:t>printable</a:t>
            </a:r>
            <a:r>
              <a:rPr lang="de-DE" dirty="0"/>
              <a:t>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2CD8EE-FF22-4D8D-94F2-B73E2853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F0B3-CE2F-4E28-97E2-4BEF65844CD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Printing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endParaRPr lang="de-DE" dirty="0"/>
          </a:p>
          <a:p>
            <a:endParaRPr lang="en-GB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3FF1E44-EEED-4349-96B8-95B46B7A2F36}"/>
              </a:ext>
            </a:extLst>
          </p:cNvPr>
          <p:cNvSpPr/>
          <p:nvPr/>
        </p:nvSpPr>
        <p:spPr>
          <a:xfrm>
            <a:off x="823087" y="1890404"/>
            <a:ext cx="2441108" cy="545515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108000" rIns="108000" bIns="108000" rtlCol="0" anchor="ctr" anchorCtr="0"/>
          <a:lstStyle/>
          <a:p>
            <a:pPr>
              <a:buClr>
                <a:schemeClr val="tx2"/>
              </a:buClr>
            </a:pPr>
            <a:r>
              <a:rPr lang="de-DE" sz="1400" b="1" dirty="0" err="1">
                <a:solidFill>
                  <a:schemeClr val="tx1"/>
                </a:solidFill>
              </a:rPr>
              <a:t>Inkjet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water-based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BA7C371-76AC-4FB2-B9F4-99EF25FBD2EE}"/>
              </a:ext>
            </a:extLst>
          </p:cNvPr>
          <p:cNvSpPr/>
          <p:nvPr/>
        </p:nvSpPr>
        <p:spPr>
          <a:xfrm>
            <a:off x="823087" y="3023764"/>
            <a:ext cx="2441108" cy="5455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tIns="108000" rIns="108000" bIns="108000" rtlCol="0" anchor="ctr" anchorCtr="0"/>
          <a:lstStyle/>
          <a:p>
            <a:pPr>
              <a:buClr>
                <a:schemeClr val="tx2"/>
              </a:buClr>
            </a:pPr>
            <a:r>
              <a:rPr lang="de-DE" sz="1400" b="1" dirty="0" err="1">
                <a:solidFill>
                  <a:schemeClr val="tx1"/>
                </a:solidFill>
              </a:rPr>
              <a:t>Inkjet</a:t>
            </a:r>
            <a:r>
              <a:rPr lang="de-DE" sz="1400" b="1" dirty="0">
                <a:solidFill>
                  <a:schemeClr val="tx1"/>
                </a:solidFill>
              </a:rPr>
              <a:t> solvent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39A7095-E984-439B-9329-9B2EB5B4D539}"/>
              </a:ext>
            </a:extLst>
          </p:cNvPr>
          <p:cNvSpPr/>
          <p:nvPr/>
        </p:nvSpPr>
        <p:spPr>
          <a:xfrm>
            <a:off x="823087" y="5327019"/>
            <a:ext cx="2441108" cy="5455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>
              <a:buClr>
                <a:schemeClr val="tx2"/>
              </a:buClr>
            </a:pPr>
            <a:r>
              <a:rPr lang="de-DE" sz="1400" b="1" dirty="0" err="1">
                <a:solidFill>
                  <a:schemeClr val="tx1"/>
                </a:solidFill>
              </a:rPr>
              <a:t>Inkjet</a:t>
            </a:r>
            <a:r>
              <a:rPr lang="de-DE" sz="1400" b="1" dirty="0">
                <a:solidFill>
                  <a:schemeClr val="tx1"/>
                </a:solidFill>
              </a:rPr>
              <a:t> UV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00C0BA5-A012-4D95-A61F-8726A6E561A5}"/>
              </a:ext>
            </a:extLst>
          </p:cNvPr>
          <p:cNvSpPr/>
          <p:nvPr/>
        </p:nvSpPr>
        <p:spPr>
          <a:xfrm>
            <a:off x="823087" y="4187500"/>
            <a:ext cx="2441108" cy="5455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tIns="108000" rIns="108000" bIns="108000" rtlCol="0" anchor="ctr" anchorCtr="0"/>
          <a:lstStyle/>
          <a:p>
            <a:pPr>
              <a:buClr>
                <a:schemeClr val="tx2"/>
              </a:buClr>
            </a:pPr>
            <a:r>
              <a:rPr lang="de-DE" sz="1400" b="1" dirty="0" err="1">
                <a:solidFill>
                  <a:schemeClr val="tx1"/>
                </a:solidFill>
              </a:rPr>
              <a:t>Inkjet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latex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3FF1E44-EEED-4349-96B8-95B46B7A2F36}"/>
              </a:ext>
            </a:extLst>
          </p:cNvPr>
          <p:cNvSpPr/>
          <p:nvPr/>
        </p:nvSpPr>
        <p:spPr>
          <a:xfrm>
            <a:off x="3431710" y="1893942"/>
            <a:ext cx="2441108" cy="5455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>
              <a:buClr>
                <a:schemeClr val="tx2"/>
              </a:buClr>
            </a:pPr>
            <a:r>
              <a:rPr lang="de-DE" sz="1400" b="1" dirty="0" err="1">
                <a:solidFill>
                  <a:schemeClr val="tx1"/>
                </a:solidFill>
              </a:rPr>
              <a:t>High-speed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inkjet</a:t>
            </a:r>
            <a:r>
              <a:rPr lang="de-DE" sz="1400" b="1" dirty="0">
                <a:solidFill>
                  <a:schemeClr val="tx1"/>
                </a:solidFill>
              </a:rPr>
              <a:t/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b="1" dirty="0">
                <a:solidFill>
                  <a:schemeClr val="tx1"/>
                </a:solidFill>
              </a:rPr>
              <a:t>       </a:t>
            </a:r>
            <a:r>
              <a:rPr lang="de-DE" sz="1400" b="1" dirty="0" err="1">
                <a:solidFill>
                  <a:schemeClr val="tx1"/>
                </a:solidFill>
              </a:rPr>
              <a:t>systems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BA7C371-76AC-4FB2-B9F4-99EF25FBD2EE}"/>
              </a:ext>
            </a:extLst>
          </p:cNvPr>
          <p:cNvSpPr/>
          <p:nvPr/>
        </p:nvSpPr>
        <p:spPr>
          <a:xfrm>
            <a:off x="3431710" y="3027302"/>
            <a:ext cx="2441108" cy="5455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>
              <a:buClr>
                <a:schemeClr val="tx2"/>
              </a:buClr>
            </a:pPr>
            <a:r>
              <a:rPr lang="de-DE" sz="1400" b="1" dirty="0">
                <a:solidFill>
                  <a:schemeClr val="tx1"/>
                </a:solidFill>
              </a:rPr>
              <a:t>Sublimation </a:t>
            </a:r>
          </a:p>
          <a:p>
            <a:pPr>
              <a:buClr>
                <a:schemeClr val="tx2"/>
              </a:buClr>
            </a:pPr>
            <a:r>
              <a:rPr lang="de-DE" sz="1400" b="1" dirty="0" err="1">
                <a:solidFill>
                  <a:schemeClr val="tx1"/>
                </a:solidFill>
              </a:rPr>
              <a:t>water-based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39A7095-E984-439B-9329-9B2EB5B4D539}"/>
              </a:ext>
            </a:extLst>
          </p:cNvPr>
          <p:cNvSpPr/>
          <p:nvPr/>
        </p:nvSpPr>
        <p:spPr>
          <a:xfrm>
            <a:off x="3431710" y="5330557"/>
            <a:ext cx="2441108" cy="5455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tIns="108000" rIns="108000" bIns="108000" rtlCol="0" anchor="ctr" anchorCtr="0"/>
          <a:lstStyle/>
          <a:p>
            <a:pPr>
              <a:buClr>
                <a:schemeClr val="tx2"/>
              </a:buClr>
            </a:pPr>
            <a:r>
              <a:rPr lang="de-DE" sz="1400" b="1" dirty="0">
                <a:solidFill>
                  <a:schemeClr val="tx1"/>
                </a:solidFill>
              </a:rPr>
              <a:t>Dry </a:t>
            </a:r>
            <a:r>
              <a:rPr lang="de-DE" sz="1400" b="1" dirty="0" err="1">
                <a:solidFill>
                  <a:schemeClr val="tx1"/>
                </a:solidFill>
              </a:rPr>
              <a:t>toner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systems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00C0BA5-A012-4D95-A61F-8726A6E561A5}"/>
              </a:ext>
            </a:extLst>
          </p:cNvPr>
          <p:cNvSpPr/>
          <p:nvPr/>
        </p:nvSpPr>
        <p:spPr>
          <a:xfrm>
            <a:off x="3431710" y="4191038"/>
            <a:ext cx="2441108" cy="5455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>
              <a:buClr>
                <a:schemeClr val="tx2"/>
              </a:buClr>
            </a:pPr>
            <a:r>
              <a:rPr lang="de-DE" sz="1400" b="1" dirty="0">
                <a:solidFill>
                  <a:schemeClr val="tx1"/>
                </a:solidFill>
              </a:rPr>
              <a:t>Indigo </a:t>
            </a:r>
            <a:r>
              <a:rPr lang="de-DE" sz="1400" b="1" dirty="0" err="1">
                <a:solidFill>
                  <a:schemeClr val="tx1"/>
                </a:solidFill>
              </a:rPr>
              <a:t>systems</a:t>
            </a:r>
            <a:endParaRPr lang="de-DE" sz="1400" b="1" dirty="0">
              <a:solidFill>
                <a:schemeClr val="tx1"/>
              </a:solidFill>
            </a:endParaRPr>
          </a:p>
        </p:txBody>
      </p:sp>
      <p:pic>
        <p:nvPicPr>
          <p:cNvPr id="44" name="Picture 5" descr="O:\Groups\Marketing\Internal_Marketing team\BU-Marketing_FSDM\6_Sales Presentations\Symbole für Drucktechnik\Inkjet_Latex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943" y="4096742"/>
            <a:ext cx="71913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O:\Groups\Marketing\Internal_Marketing team\BU-Marketing_FSDM\6_Sales Presentations\Symbole für Drucktechnik\Inkjet_Solven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6995" y="3000135"/>
            <a:ext cx="71913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O:\Groups\Marketing\Internal_Marketing team\BU-Marketing_FSDM\6_Sales Presentations\Symbole für Drucktechnik\Inkjet_UV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282" y="5234916"/>
            <a:ext cx="71913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O:\Groups\Marketing\Internal_Marketing team\BU-Marketing_FSDM\6_Sales Presentations\Symbole für Drucktechnik\Inkjet_Waterbased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057" y="1836174"/>
            <a:ext cx="71913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O:\Groups\Marketing\Internal_Marketing team\BU-Marketing_FSDM\6_Sales Presentations\Symbole für Drucktechnik\Drytoner_Systems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922" y="5246649"/>
            <a:ext cx="71913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O:\Groups\Marketing\Internal_Marketing team\BU-Marketing_FSDM\6_Sales Presentations\Symbole für Drucktechnik\High-Tech-Speed-Inkjet-System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2103" y="1841731"/>
            <a:ext cx="71913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O:\Groups\Marketing\Internal_Marketing team\BU-Marketing_FSDM\6_Sales Presentations\Symbole für Drucktechnik\Indigo_System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30" y="4069833"/>
            <a:ext cx="71913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261" y="2919037"/>
            <a:ext cx="858299" cy="85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C:\Users\ATovar\Desktop\Komprimiert\GettyImages-528717937_20160314_Wall Decoration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" r="2118"/>
          <a:stretch>
            <a:fillRect/>
          </a:stretch>
        </p:blipFill>
        <p:spPr bwMode="auto">
          <a:xfrm>
            <a:off x="6259775" y="1890404"/>
            <a:ext cx="5148000" cy="432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72" y="6352628"/>
            <a:ext cx="1992702" cy="3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7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6246382" y="1891966"/>
            <a:ext cx="5137730" cy="25516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108000" numCol="2" rtlCol="0" anchor="t" anchorCtr="0"/>
          <a:lstStyle/>
          <a:p>
            <a:pPr marL="87313" lvl="0">
              <a:lnSpc>
                <a:spcPct val="110000"/>
              </a:lnSpc>
              <a:spcAft>
                <a:spcPts val="600"/>
              </a:spcAft>
              <a:buClr>
                <a:srgbClr val="B70A06"/>
              </a:buClr>
            </a:pPr>
            <a:r>
              <a:rPr lang="de-DE" sz="1400" b="1" dirty="0" err="1">
                <a:solidFill>
                  <a:srgbClr val="646464"/>
                </a:solidFill>
              </a:rPr>
              <a:t>Benefits</a:t>
            </a:r>
            <a:r>
              <a:rPr lang="de-DE" sz="1400" b="1" dirty="0">
                <a:solidFill>
                  <a:srgbClr val="646464"/>
                </a:solidFill>
              </a:rPr>
              <a:t> &amp; </a:t>
            </a:r>
            <a:r>
              <a:rPr lang="de-DE" sz="1400" b="1" dirty="0" err="1">
                <a:solidFill>
                  <a:srgbClr val="646464"/>
                </a:solidFill>
              </a:rPr>
              <a:t>properties</a:t>
            </a:r>
            <a:endParaRPr lang="de-DE" sz="1400" b="1" dirty="0">
              <a:solidFill>
                <a:srgbClr val="646464"/>
              </a:solidFill>
            </a:endParaRP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646464"/>
                </a:solidFill>
              </a:rPr>
              <a:t>Very smooth surface </a:t>
            </a: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646464"/>
                </a:solidFill>
              </a:rPr>
              <a:t>Pin-sharp details</a:t>
            </a: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646464"/>
                </a:solidFill>
              </a:rPr>
              <a:t>Vivid colours</a:t>
            </a: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646464"/>
                </a:solidFill>
              </a:rPr>
              <a:t>High colour consistency and gamut</a:t>
            </a: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endParaRPr lang="en-GB" sz="1400" dirty="0">
              <a:solidFill>
                <a:srgbClr val="646464"/>
              </a:solidFill>
            </a:endParaRP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endParaRPr lang="en-GB" sz="1400" dirty="0">
              <a:solidFill>
                <a:srgbClr val="646464"/>
              </a:solidFill>
            </a:endParaRP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endParaRPr lang="en-GB" sz="1400" dirty="0">
              <a:solidFill>
                <a:srgbClr val="646464"/>
              </a:solidFill>
            </a:endParaRP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646464"/>
                </a:solidFill>
              </a:rPr>
              <a:t>Meets criteria for   permanence according ISO </a:t>
            </a:r>
            <a:r>
              <a:rPr lang="en-GB" sz="1400" dirty="0" smtClean="0">
                <a:solidFill>
                  <a:srgbClr val="646464"/>
                </a:solidFill>
              </a:rPr>
              <a:t>9706</a:t>
            </a:r>
          </a:p>
          <a:p>
            <a:pPr marL="96837" lvl="0">
              <a:spcAft>
                <a:spcPts val="600"/>
              </a:spcAft>
              <a:buClr>
                <a:srgbClr val="B70A06"/>
              </a:buClr>
            </a:pPr>
            <a:endParaRPr lang="en-GB" sz="1400" dirty="0">
              <a:solidFill>
                <a:srgbClr val="646464"/>
              </a:solidFill>
            </a:endParaRP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endParaRPr lang="en-GB" sz="1400" dirty="0">
              <a:solidFill>
                <a:srgbClr val="646464"/>
              </a:solidFill>
            </a:endParaRP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endParaRPr lang="en-GB" sz="1400" dirty="0">
              <a:solidFill>
                <a:srgbClr val="646464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smtClean="0"/>
              <a:t>Imperial Plus Coated Matt </a:t>
            </a:r>
            <a:r>
              <a:rPr lang="en-US" dirty="0" smtClean="0"/>
              <a:t>products </a:t>
            </a:r>
            <a:r>
              <a:rPr lang="en-US" dirty="0"/>
              <a:t>show pin-sharp details and meet the criteria for permanence according ISO 9706.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F0B3-CE2F-4E28-97E2-4BEF65844CD0}" type="slidenum">
              <a:rPr lang="de-DE" smtClean="0"/>
              <a:pPr/>
              <a:t>7</a:t>
            </a:fld>
            <a:r>
              <a:rPr lang="de-DE"/>
              <a:t>  </a:t>
            </a:r>
            <a:endParaRPr lang="de-DE" dirty="0"/>
          </a:p>
        </p:txBody>
      </p:sp>
      <p:sp>
        <p:nvSpPr>
          <p:cNvPr id="19" name="Textplatzhalter 4"/>
          <p:cNvSpPr txBox="1">
            <a:spLocks/>
          </p:cNvSpPr>
          <p:nvPr/>
        </p:nvSpPr>
        <p:spPr>
          <a:xfrm>
            <a:off x="785723" y="4923511"/>
            <a:ext cx="5148000" cy="703570"/>
          </a:xfrm>
          <a:prstGeom prst="rect">
            <a:avLst/>
          </a:prstGeom>
        </p:spPr>
        <p:txBody>
          <a:bodyPr vert="horz" lIns="0" tIns="0" rIns="72000" bIns="0" numCol="1" rtlCol="0">
            <a:noAutofit/>
          </a:bodyPr>
          <a:lstStyle>
            <a:lvl1pPr marL="179388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de-DE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7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Range</a:t>
            </a:r>
          </a:p>
          <a:p>
            <a:pPr marL="352425" indent="-255588">
              <a:lnSpc>
                <a:spcPct val="100000"/>
              </a:lnSpc>
              <a:spcAft>
                <a:spcPts val="0"/>
              </a:spcAft>
              <a:buClr>
                <a:srgbClr val="B70A06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Imperial Plus Coated Matt </a:t>
            </a:r>
            <a:r>
              <a:rPr lang="en-US" dirty="0">
                <a:latin typeface="Arial" pitchFamily="34" charset="0"/>
                <a:cs typeface="Arial" pitchFamily="34" charset="0"/>
              </a:rPr>
              <a:t>| Matt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90 </a:t>
            </a:r>
            <a:r>
              <a:rPr lang="en-US" dirty="0">
                <a:latin typeface="Arial" pitchFamily="34" charset="0"/>
                <a:cs typeface="Arial" pitchFamily="34" charset="0"/>
              </a:rPr>
              <a:t>g/m²</a:t>
            </a:r>
          </a:p>
          <a:p>
            <a:pPr marL="352425" indent="-255588">
              <a:lnSpc>
                <a:spcPct val="100000"/>
              </a:lnSpc>
              <a:spcAft>
                <a:spcPts val="0"/>
              </a:spcAft>
              <a:buClr>
                <a:srgbClr val="B70A06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Imperial Plus Coated Matt | Matt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120 </a:t>
            </a:r>
            <a:r>
              <a:rPr lang="en-US" dirty="0">
                <a:latin typeface="Arial" pitchFamily="34" charset="0"/>
                <a:cs typeface="Arial" pitchFamily="34" charset="0"/>
              </a:rPr>
              <a:t>g/m²</a:t>
            </a:r>
          </a:p>
          <a:p>
            <a:pPr marL="352425" indent="-255588">
              <a:lnSpc>
                <a:spcPct val="100000"/>
              </a:lnSpc>
              <a:spcAft>
                <a:spcPts val="0"/>
              </a:spcAft>
              <a:buClr>
                <a:srgbClr val="B70A06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Imperial Plus Coated Matt | Matt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170 g/m²</a:t>
            </a:r>
          </a:p>
          <a:p>
            <a:pPr marL="352425" indent="-255588">
              <a:lnSpc>
                <a:spcPct val="100000"/>
              </a:lnSpc>
              <a:spcAft>
                <a:spcPts val="0"/>
              </a:spcAft>
              <a:buClr>
                <a:srgbClr val="B70A06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Imperial Plus Coated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Matt | Matt 230 </a:t>
            </a:r>
            <a:r>
              <a:rPr lang="en-US" dirty="0">
                <a:latin typeface="Arial" pitchFamily="34" charset="0"/>
                <a:cs typeface="Arial" pitchFamily="34" charset="0"/>
              </a:rPr>
              <a:t>g/m²</a:t>
            </a:r>
          </a:p>
          <a:p>
            <a:pPr marL="96837" indent="0">
              <a:lnSpc>
                <a:spcPct val="100000"/>
              </a:lnSpc>
              <a:spcAft>
                <a:spcPts val="0"/>
              </a:spcAft>
              <a:buClr>
                <a:srgbClr val="B70A06"/>
              </a:buCl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854003" y="5127062"/>
            <a:ext cx="410399" cy="4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6246645" y="4510681"/>
            <a:ext cx="5138738" cy="86640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646464"/>
                </a:solidFill>
              </a:rPr>
              <a:t>Product category &amp; printing technology</a:t>
            </a:r>
          </a:p>
          <a:p>
            <a:pPr marL="352425" indent="-255588"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646464"/>
                </a:solidFill>
              </a:rPr>
              <a:t>Special-coated matt paper</a:t>
            </a:r>
          </a:p>
          <a:p>
            <a:pPr marL="352425" indent="-255588"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646464"/>
                </a:solidFill>
              </a:rPr>
              <a:t>Bright white; Matt surface</a:t>
            </a:r>
          </a:p>
        </p:txBody>
      </p:sp>
      <p:pic>
        <p:nvPicPr>
          <p:cNvPr id="33" name="Picture 8" descr="O:\Groups\Marketing\Internal_Marketing team\BU-Marketing_FSDM\6_Sales Presentations\Symbole für Drucktechnik\Inkjet_Waterbased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1490" y="5005647"/>
            <a:ext cx="410400" cy="4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/>
          <p:cNvSpPr/>
          <p:nvPr/>
        </p:nvSpPr>
        <p:spPr>
          <a:xfrm>
            <a:off x="6246382" y="5432088"/>
            <a:ext cx="5147518" cy="792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108000" numCol="2" rtlCol="0" anchor="t" anchorCtr="0"/>
          <a:lstStyle/>
          <a:p>
            <a:pPr marL="87313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sz="1400" b="1" dirty="0"/>
              <a:t>Applications</a:t>
            </a:r>
          </a:p>
          <a:p>
            <a:pPr marL="352425" indent="-255588">
              <a:lnSpc>
                <a:spcPct val="100000"/>
              </a:lnSpc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646464"/>
                </a:solidFill>
              </a:rPr>
              <a:t>Posters</a:t>
            </a:r>
          </a:p>
          <a:p>
            <a:pPr marL="352425" indent="-255588"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646464"/>
                </a:solidFill>
              </a:rPr>
              <a:t>Architectural drawings</a:t>
            </a:r>
          </a:p>
          <a:p>
            <a:pPr marL="96837">
              <a:lnSpc>
                <a:spcPct val="100000"/>
              </a:lnSpc>
              <a:buClr>
                <a:srgbClr val="B70A06"/>
              </a:buClr>
            </a:pPr>
            <a:r>
              <a:rPr lang="en-GB" sz="1400" dirty="0" smtClean="0">
                <a:solidFill>
                  <a:srgbClr val="646464"/>
                </a:solidFill>
              </a:rPr>
              <a:t> </a:t>
            </a:r>
            <a:endParaRPr lang="en-GB" sz="1400" dirty="0">
              <a:solidFill>
                <a:srgbClr val="646464"/>
              </a:solidFill>
            </a:endParaRPr>
          </a:p>
          <a:p>
            <a:pPr marL="352425" indent="-255588">
              <a:lnSpc>
                <a:spcPct val="100000"/>
              </a:lnSpc>
              <a:buClr>
                <a:srgbClr val="B70A06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rgbClr val="646464"/>
              </a:solidFill>
            </a:endParaRPr>
          </a:p>
          <a:p>
            <a:pPr marL="352425" indent="-255588">
              <a:lnSpc>
                <a:spcPct val="100000"/>
              </a:lnSpc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646464"/>
                </a:solidFill>
              </a:rPr>
              <a:t>Large-format photo </a:t>
            </a:r>
            <a:r>
              <a:rPr lang="en-GB" sz="1400" dirty="0" smtClean="0">
                <a:solidFill>
                  <a:srgbClr val="646464"/>
                </a:solidFill>
              </a:rPr>
              <a:t>prints</a:t>
            </a:r>
          </a:p>
          <a:p>
            <a:pPr marL="352425" indent="-255588">
              <a:lnSpc>
                <a:spcPct val="100000"/>
              </a:lnSpc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646464"/>
                </a:solidFill>
              </a:rPr>
              <a:t>CAD</a:t>
            </a:r>
          </a:p>
          <a:p>
            <a:pPr marL="352425" indent="-255588"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646464"/>
                </a:solidFill>
              </a:rPr>
              <a:t>GIS (Maps)</a:t>
            </a:r>
          </a:p>
          <a:p>
            <a:pPr marL="96837">
              <a:lnSpc>
                <a:spcPct val="100000"/>
              </a:lnSpc>
              <a:buClr>
                <a:srgbClr val="B70A06"/>
              </a:buClr>
            </a:pPr>
            <a:endParaRPr lang="en-GB" sz="1400" dirty="0" smtClean="0">
              <a:solidFill>
                <a:srgbClr val="646464"/>
              </a:solidFill>
            </a:endParaRPr>
          </a:p>
        </p:txBody>
      </p:sp>
      <p:pic>
        <p:nvPicPr>
          <p:cNvPr id="15" name="Picture 2" descr="C:\Users\ATovar\Desktop\Bilder\kleiner\iStock_000046932132_Full_Isocoated-V2eci_180%_klarer.jpg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59" b="7359"/>
          <a:stretch/>
        </p:blipFill>
        <p:spPr bwMode="auto">
          <a:xfrm>
            <a:off x="792163" y="1922463"/>
            <a:ext cx="5148262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72" y="6352628"/>
            <a:ext cx="1992702" cy="3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6246382" y="1891966"/>
            <a:ext cx="5137730" cy="25516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108000" numCol="2" rtlCol="0" anchor="t" anchorCtr="0"/>
          <a:lstStyle/>
          <a:p>
            <a:pPr marL="87313" lvl="0">
              <a:lnSpc>
                <a:spcPct val="110000"/>
              </a:lnSpc>
              <a:spcAft>
                <a:spcPts val="600"/>
              </a:spcAft>
              <a:buClr>
                <a:srgbClr val="B70A06"/>
              </a:buClr>
            </a:pPr>
            <a:r>
              <a:rPr lang="de-DE" sz="1400" b="1" dirty="0" err="1">
                <a:solidFill>
                  <a:srgbClr val="646464"/>
                </a:solidFill>
              </a:rPr>
              <a:t>Benefits</a:t>
            </a:r>
            <a:r>
              <a:rPr lang="de-DE" sz="1400" b="1" dirty="0">
                <a:solidFill>
                  <a:srgbClr val="646464"/>
                </a:solidFill>
              </a:rPr>
              <a:t> &amp; </a:t>
            </a:r>
            <a:r>
              <a:rPr lang="de-DE" sz="1400" b="1" dirty="0" err="1">
                <a:solidFill>
                  <a:srgbClr val="646464"/>
                </a:solidFill>
              </a:rPr>
              <a:t>properties</a:t>
            </a:r>
            <a:endParaRPr lang="de-DE" sz="1400" b="1" dirty="0">
              <a:solidFill>
                <a:srgbClr val="646464"/>
              </a:solidFill>
            </a:endParaRP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646464"/>
                </a:solidFill>
              </a:rPr>
              <a:t>Pin-sharp details</a:t>
            </a: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646464"/>
                </a:solidFill>
              </a:rPr>
              <a:t>Vivid colours</a:t>
            </a: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646464"/>
                </a:solidFill>
              </a:rPr>
              <a:t>High colour consistency and gamut</a:t>
            </a: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endParaRPr lang="en-GB" sz="1400" dirty="0">
              <a:solidFill>
                <a:srgbClr val="646464"/>
              </a:solidFill>
            </a:endParaRP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endParaRPr lang="en-GB" sz="1400" dirty="0">
              <a:solidFill>
                <a:srgbClr val="646464"/>
              </a:solidFill>
            </a:endParaRP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endParaRPr lang="en-GB" sz="1400" dirty="0">
              <a:solidFill>
                <a:srgbClr val="646464"/>
              </a:solidFill>
            </a:endParaRP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endParaRPr lang="en-GB" sz="1400" dirty="0">
              <a:solidFill>
                <a:srgbClr val="646464"/>
              </a:solidFill>
            </a:endParaRP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646464"/>
                </a:solidFill>
              </a:rPr>
              <a:t>High opacity</a:t>
            </a: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646464"/>
                </a:solidFill>
              </a:rPr>
              <a:t>High light fastness</a:t>
            </a: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646464"/>
                </a:solidFill>
              </a:rPr>
              <a:t>Water resistance</a:t>
            </a: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646464"/>
                </a:solidFill>
              </a:rPr>
              <a:t>Outstanding lay-flat performance</a:t>
            </a:r>
          </a:p>
          <a:p>
            <a:pPr marL="352425" lvl="0" indent="-255588">
              <a:spcAft>
                <a:spcPts val="600"/>
              </a:spcAft>
              <a:buClr>
                <a:srgbClr val="B70A06"/>
              </a:buClr>
              <a:buFont typeface="Wingdings" panose="05000000000000000000" pitchFamily="2" charset="2"/>
              <a:buChar char="§"/>
            </a:pPr>
            <a:endParaRPr lang="en-GB" sz="1400" dirty="0">
              <a:solidFill>
                <a:srgbClr val="646464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b="1" dirty="0" smtClean="0"/>
              <a:t>Ultra Photographic Papers </a:t>
            </a:r>
            <a:r>
              <a:rPr lang="en-GB" dirty="0" smtClean="0"/>
              <a:t>products </a:t>
            </a:r>
            <a:r>
              <a:rPr lang="en-GB" dirty="0"/>
              <a:t>are available with </a:t>
            </a:r>
            <a:r>
              <a:rPr lang="en-GB" dirty="0" smtClean="0"/>
              <a:t>gloss </a:t>
            </a:r>
            <a:r>
              <a:rPr lang="en-GB" dirty="0"/>
              <a:t>and satin surfaces.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F0B3-CE2F-4E28-97E2-4BEF65844CD0}" type="slidenum">
              <a:rPr lang="de-DE" smtClean="0"/>
              <a:pPr/>
              <a:t>8</a:t>
            </a:fld>
            <a:r>
              <a:rPr lang="de-DE"/>
              <a:t>  </a:t>
            </a:r>
            <a:endParaRPr lang="de-DE" dirty="0"/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854003" y="5127062"/>
            <a:ext cx="410399" cy="4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6246645" y="4510681"/>
            <a:ext cx="5138738" cy="86640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646464"/>
                </a:solidFill>
              </a:rPr>
              <a:t>Product category &amp; printing technology</a:t>
            </a:r>
          </a:p>
          <a:p>
            <a:pPr marL="352425" indent="-255588"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646464"/>
                </a:solidFill>
              </a:rPr>
              <a:t>Microporous resin-coated paper</a:t>
            </a:r>
          </a:p>
          <a:p>
            <a:pPr marL="352425" indent="-255588"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646464"/>
                </a:solidFill>
              </a:rPr>
              <a:t>Alpine/Natural white; Glossy surface / Satin surface</a:t>
            </a:r>
          </a:p>
        </p:txBody>
      </p:sp>
      <p:pic>
        <p:nvPicPr>
          <p:cNvPr id="33" name="Picture 8" descr="O:\Groups\Marketing\Internal_Marketing team\BU-Marketing_FSDM\6_Sales Presentations\Symbole für Drucktechnik\Inkjet_Waterbased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1490" y="5005647"/>
            <a:ext cx="410400" cy="4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/>
          <p:cNvSpPr/>
          <p:nvPr/>
        </p:nvSpPr>
        <p:spPr>
          <a:xfrm>
            <a:off x="6246382" y="5432088"/>
            <a:ext cx="5147518" cy="792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108000" numCol="3" rtlCol="0" anchor="t" anchorCtr="0"/>
          <a:lstStyle/>
          <a:p>
            <a:pPr marL="87313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sz="1400" b="1" dirty="0"/>
              <a:t>Applications</a:t>
            </a:r>
            <a:endParaRPr lang="en-GB" sz="1200" b="1" dirty="0"/>
          </a:p>
          <a:p>
            <a:pPr marL="352425" indent="-255588">
              <a:lnSpc>
                <a:spcPct val="100000"/>
              </a:lnSpc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646464"/>
                </a:solidFill>
              </a:rPr>
              <a:t>Photo </a:t>
            </a:r>
            <a:r>
              <a:rPr lang="fr-FR" sz="1400" dirty="0" err="1" smtClean="0">
                <a:solidFill>
                  <a:srgbClr val="646464"/>
                </a:solidFill>
              </a:rPr>
              <a:t>cards</a:t>
            </a:r>
            <a:endParaRPr lang="fr-FR" sz="1400" dirty="0" smtClean="0">
              <a:solidFill>
                <a:srgbClr val="646464"/>
              </a:solidFill>
            </a:endParaRPr>
          </a:p>
          <a:p>
            <a:pPr marL="352425" indent="-255588">
              <a:lnSpc>
                <a:spcPct val="100000"/>
              </a:lnSpc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rgbClr val="646464"/>
                </a:solidFill>
              </a:rPr>
              <a:t>Art Reproductions</a:t>
            </a:r>
            <a:endParaRPr lang="fr-FR" sz="1200" dirty="0">
              <a:solidFill>
                <a:srgbClr val="646464"/>
              </a:solidFill>
            </a:endParaRPr>
          </a:p>
          <a:p>
            <a:pPr marL="352425" indent="-255588">
              <a:lnSpc>
                <a:spcPct val="100000"/>
              </a:lnSpc>
              <a:buClr>
                <a:srgbClr val="B70A06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646464"/>
              </a:solidFill>
            </a:endParaRPr>
          </a:p>
          <a:p>
            <a:pPr marL="352425" indent="-255588">
              <a:lnSpc>
                <a:spcPct val="100000"/>
              </a:lnSpc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646464"/>
                </a:solidFill>
              </a:rPr>
              <a:t>Photo </a:t>
            </a:r>
            <a:r>
              <a:rPr lang="fr-FR" sz="1400" dirty="0" err="1">
                <a:solidFill>
                  <a:srgbClr val="646464"/>
                </a:solidFill>
              </a:rPr>
              <a:t>prints</a:t>
            </a:r>
            <a:endParaRPr lang="fr-FR" sz="1400" dirty="0">
              <a:solidFill>
                <a:srgbClr val="646464"/>
              </a:solidFill>
            </a:endParaRPr>
          </a:p>
          <a:p>
            <a:pPr marL="352425" indent="-255588">
              <a:lnSpc>
                <a:spcPct val="100000"/>
              </a:lnSpc>
              <a:buClr>
                <a:srgbClr val="B70A06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646464"/>
              </a:solidFill>
            </a:endParaRPr>
          </a:p>
          <a:p>
            <a:pPr marL="352425" indent="-255588">
              <a:lnSpc>
                <a:spcPct val="100000"/>
              </a:lnSpc>
              <a:buClr>
                <a:srgbClr val="B70A06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646464"/>
              </a:solidFill>
            </a:endParaRPr>
          </a:p>
          <a:p>
            <a:pPr marL="352425" indent="-255588">
              <a:lnSpc>
                <a:spcPct val="100000"/>
              </a:lnSpc>
              <a:buClr>
                <a:srgbClr val="B70A06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646464"/>
                </a:solidFill>
              </a:rPr>
              <a:t>Portraits</a:t>
            </a:r>
          </a:p>
        </p:txBody>
      </p:sp>
      <p:pic>
        <p:nvPicPr>
          <p:cNvPr id="14" name="Picture 2" descr="C:\Users\ATovar\Desktop\Bilder\kleiner\iStock_000002639350_Large Original Mustermotiv ULTRA Glossy aktuell.jpg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85" b="7585"/>
          <a:stretch/>
        </p:blipFill>
        <p:spPr bwMode="auto">
          <a:xfrm>
            <a:off x="792163" y="1922463"/>
            <a:ext cx="5148262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2000" y="5127062"/>
            <a:ext cx="5027655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tx2"/>
              </a:buClr>
            </a:pPr>
            <a:r>
              <a:rPr lang="en-AU" sz="1400" dirty="0" smtClean="0"/>
              <a:t>Range</a:t>
            </a:r>
          </a:p>
          <a:p>
            <a:pPr marL="179388" indent="-179388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1400" dirty="0" smtClean="0"/>
              <a:t>Ultra </a:t>
            </a:r>
            <a:r>
              <a:rPr lang="en-AU" sz="1400" dirty="0"/>
              <a:t>P</a:t>
            </a:r>
            <a:r>
              <a:rPr lang="en-AU" sz="1400" dirty="0" smtClean="0"/>
              <a:t>hotographic Papers | Gloss 190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g/m²</a:t>
            </a:r>
          </a:p>
          <a:p>
            <a:pPr marL="179388" indent="-179388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1400" dirty="0" smtClean="0"/>
              <a:t>Ultra </a:t>
            </a:r>
            <a:r>
              <a:rPr lang="en-AU" sz="1400" dirty="0"/>
              <a:t>Photographic Papers | </a:t>
            </a:r>
            <a:r>
              <a:rPr lang="en-AU" sz="1400" dirty="0" smtClean="0"/>
              <a:t>Satin 190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g/m²</a:t>
            </a:r>
            <a:endParaRPr lang="en-AU" sz="1400" dirty="0" smtClean="0"/>
          </a:p>
          <a:p>
            <a:pPr marL="179388" indent="-179388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1400" dirty="0"/>
              <a:t>Ultra Photographic Papers | </a:t>
            </a:r>
            <a:r>
              <a:rPr lang="en-AU" sz="1400" dirty="0" smtClean="0"/>
              <a:t>PSO Satin 260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g/m²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endParaRPr lang="en-AU" sz="1400" dirty="0" smtClean="0"/>
          </a:p>
          <a:p>
            <a:pPr marL="179388" indent="-179388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AU" sz="1400" dirty="0"/>
              <a:t>Ultra Photographic Papers | </a:t>
            </a:r>
            <a:r>
              <a:rPr lang="en-AU" sz="1400" dirty="0" smtClean="0"/>
              <a:t>Satin 270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g/m²</a:t>
            </a:r>
            <a:endParaRPr lang="en-AU" sz="14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72" y="6352628"/>
            <a:ext cx="1992702" cy="3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2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6" y="-3401603"/>
            <a:ext cx="11413227" cy="9118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3A4F99-8193-4DF4-8CCB-474A7B2B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1731942"/>
            <a:ext cx="7020000" cy="1163395"/>
          </a:xfrm>
        </p:spPr>
        <p:txBody>
          <a:bodyPr/>
          <a:lstStyle/>
          <a:p>
            <a:r>
              <a:rPr lang="de-DE" noProof="0" dirty="0" err="1"/>
              <a:t>Thanks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listening</a:t>
            </a:r>
            <a:r>
              <a:rPr lang="de-DE" noProof="0" dirty="0"/>
              <a:t>!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1C8493-0DC5-4DD7-9FC9-A03207643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1200" dirty="0" smtClean="0"/>
              <a:t>For more information please contact our Sales Team on:</a:t>
            </a:r>
          </a:p>
          <a:p>
            <a:pPr>
              <a:lnSpc>
                <a:spcPct val="100000"/>
              </a:lnSpc>
            </a:pPr>
            <a:r>
              <a:rPr lang="de-DE" dirty="0" smtClean="0"/>
              <a:t>1300 713 567</a:t>
            </a:r>
          </a:p>
          <a:p>
            <a:pPr>
              <a:lnSpc>
                <a:spcPct val="100000"/>
              </a:lnSpc>
            </a:pPr>
            <a:r>
              <a:rPr lang="de-DE" dirty="0" smtClean="0"/>
              <a:t>displayandvisual@ballanddoggett.com.au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72" y="6352628"/>
            <a:ext cx="1992702" cy="3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3479"/>
      </p:ext>
    </p:extLst>
  </p:cSld>
  <p:clrMapOvr>
    <a:masterClrMapping/>
  </p:clrMapOvr>
</p:sld>
</file>

<file path=ppt/theme/theme1.xml><?xml version="1.0" encoding="utf-8"?>
<a:theme xmlns:a="http://schemas.openxmlformats.org/drawingml/2006/main" name="FSG_PPT-Templates_EN_2019">
  <a:themeElements>
    <a:clrScheme name="fsg_colors2">
      <a:dk1>
        <a:srgbClr val="646464"/>
      </a:dk1>
      <a:lt1>
        <a:srgbClr val="FFFFFF"/>
      </a:lt1>
      <a:dk2>
        <a:srgbClr val="B70A06"/>
      </a:dk2>
      <a:lt2>
        <a:srgbClr val="000000"/>
      </a:lt2>
      <a:accent1>
        <a:srgbClr val="989898"/>
      </a:accent1>
      <a:accent2>
        <a:srgbClr val="99394B"/>
      </a:accent2>
      <a:accent3>
        <a:srgbClr val="C1C1C1"/>
      </a:accent3>
      <a:accent4>
        <a:srgbClr val="D05059"/>
      </a:accent4>
      <a:accent5>
        <a:srgbClr val="6491B7"/>
      </a:accent5>
      <a:accent6>
        <a:srgbClr val="8CBEB7"/>
      </a:accent6>
      <a:hlink>
        <a:srgbClr val="646464"/>
      </a:hlink>
      <a:folHlink>
        <a:srgbClr val="7A7A7A"/>
      </a:folHlink>
    </a:clrScheme>
    <a:fontScheme name="FSG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108000" tIns="108000" rIns="108000" bIns="108000" rtlCol="0" anchor="t" anchorCtr="0"/>
      <a:lstStyle>
        <a:defPPr marL="180975" indent="-180975" algn="l">
          <a:buClr>
            <a:schemeClr val="tx2"/>
          </a:buClr>
          <a:buFont typeface="Wingdings" panose="05000000000000000000" pitchFamily="2" charset="2"/>
          <a:buChar char="§"/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marL="179388" indent="-179388" algn="l">
          <a:buClr>
            <a:schemeClr val="tx2"/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SG_PPT-Templates_EN_2019" id="{BCCAA9D8-3844-4CB1-AA3F-4EA50C6C2921}" vid="{D964BD88-B375-4301-94B9-A28640A4E34E}"/>
    </a:ext>
  </a:extLst>
</a:theme>
</file>

<file path=ppt/theme/theme2.xml><?xml version="1.0" encoding="utf-8"?>
<a:theme xmlns:a="http://schemas.openxmlformats.org/drawingml/2006/main" name="Office Theme">
  <a:themeElements>
    <a:clrScheme name="FSG_PPT_colours">
      <a:dk1>
        <a:srgbClr val="646464"/>
      </a:dk1>
      <a:lt1>
        <a:srgbClr val="FFFFFF"/>
      </a:lt1>
      <a:dk2>
        <a:srgbClr val="B70A06"/>
      </a:dk2>
      <a:lt2>
        <a:srgbClr val="000000"/>
      </a:lt2>
      <a:accent1>
        <a:srgbClr val="989898"/>
      </a:accent1>
      <a:accent2>
        <a:srgbClr val="99394B"/>
      </a:accent2>
      <a:accent3>
        <a:srgbClr val="C1C1C1"/>
      </a:accent3>
      <a:accent4>
        <a:srgbClr val="D05059"/>
      </a:accent4>
      <a:accent5>
        <a:srgbClr val="6491B7"/>
      </a:accent5>
      <a:accent6>
        <a:srgbClr val="8CBEB7"/>
      </a:accent6>
      <a:hlink>
        <a:srgbClr val="646464"/>
      </a:hlink>
      <a:folHlink>
        <a:srgbClr val="7A7A7A"/>
      </a:folHlink>
    </a:clrScheme>
    <a:fontScheme name="FSG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FSG_PPT_colours">
      <a:dk1>
        <a:srgbClr val="646464"/>
      </a:dk1>
      <a:lt1>
        <a:srgbClr val="FFFFFF"/>
      </a:lt1>
      <a:dk2>
        <a:srgbClr val="B70A06"/>
      </a:dk2>
      <a:lt2>
        <a:srgbClr val="000000"/>
      </a:lt2>
      <a:accent1>
        <a:srgbClr val="989898"/>
      </a:accent1>
      <a:accent2>
        <a:srgbClr val="99394B"/>
      </a:accent2>
      <a:accent3>
        <a:srgbClr val="C1C1C1"/>
      </a:accent3>
      <a:accent4>
        <a:srgbClr val="D05059"/>
      </a:accent4>
      <a:accent5>
        <a:srgbClr val="6491B7"/>
      </a:accent5>
      <a:accent6>
        <a:srgbClr val="8CBEB7"/>
      </a:accent6>
      <a:hlink>
        <a:srgbClr val="646464"/>
      </a:hlink>
      <a:folHlink>
        <a:srgbClr val="7A7A7A"/>
      </a:folHlink>
    </a:clrScheme>
    <a:fontScheme name="FSG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041631EFAB0A4EABE47AFB85C2C7D7" ma:contentTypeVersion="11" ma:contentTypeDescription="Ein neues Dokument erstellen." ma:contentTypeScope="" ma:versionID="f6a6b65fbbd6329e9491068baf06262c">
  <xsd:schema xmlns:xsd="http://www.w3.org/2001/XMLSchema" xmlns:xs="http://www.w3.org/2001/XMLSchema" xmlns:p="http://schemas.microsoft.com/office/2006/metadata/properties" xmlns:ns2="8ea704cd-be0e-4e43-af2b-5e02d9d283e2" xmlns:ns3="46edb1e6-112c-4e7f-afdd-420d273d3657" targetNamespace="http://schemas.microsoft.com/office/2006/metadata/properties" ma:root="true" ma:fieldsID="fd22ca19b015d39f5e0c327c84d666e8" ns2:_="" ns3:_="">
    <xsd:import namespace="8ea704cd-be0e-4e43-af2b-5e02d9d283e2"/>
    <xsd:import namespace="46edb1e6-112c-4e7f-afdd-420d273d36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704cd-be0e-4e43-af2b-5e02d9d28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db1e6-112c-4e7f-afdd-420d273d36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E053F9-99DD-44F3-A672-44F9CEDF46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a704cd-be0e-4e43-af2b-5e02d9d283e2"/>
    <ds:schemaRef ds:uri="46edb1e6-112c-4e7f-afdd-420d273d36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F52768-F844-40CF-AB63-722855BDBC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870F50-83F1-4F31-A399-E0CCC814A6F8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6edb1e6-112c-4e7f-afdd-420d273d3657"/>
    <ds:schemaRef ds:uri="8ea704cd-be0e-4e43-af2b-5e02d9d283e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FSG_PPT-Templates_EN_2019</Template>
  <TotalTime>0</TotalTime>
  <Words>711</Words>
  <Application>Microsoft Office PowerPoint</Application>
  <PresentationFormat>Widescreen</PresentationFormat>
  <Paragraphs>186</Paragraphs>
  <Slides>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FSG_PPT-Templates_EN_2019</vt:lpstr>
      <vt:lpstr>Acrobat Document</vt:lpstr>
      <vt:lpstr>Limitless possibilities</vt:lpstr>
      <vt:lpstr>The series is designed to inspire customers especially with the variety of products and surfaces available. </vt:lpstr>
      <vt:lpstr>The products of the poster series are mainly used for posters and large-format photo prints.</vt:lpstr>
      <vt:lpstr>The different papers offer a great variety of different surfaces,  Imperial Plus Coated Matt from 90 to 230g/m² &amp; Ultra Photographic Papers from 190 to 270g/m². </vt:lpstr>
      <vt:lpstr>The product range offers different series with different product structures and Imperial Plus Coated Matt &amp; Ultra Photographic Papers are printable with water-based inks.</vt:lpstr>
      <vt:lpstr>The products are inkjet water-based printable.</vt:lpstr>
      <vt:lpstr>The Imperial Plus Coated Matt products show pin-sharp details and meet the criteria for permanence according ISO 9706.</vt:lpstr>
      <vt:lpstr>The Ultra Photographic Papers products are available with gloss and satin surfaces.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2019-05-31T05:21:18Z</dcterms:created>
  <dcterms:modified xsi:type="dcterms:W3CDTF">2021-11-22T04:59:56Z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0x010100E8041631EFAB0A4EABE47AFB85C2C7D7</vt:lpwstr>
  </property>
</Properties>
</file>